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305" r:id="rId3"/>
    <p:sldId id="306" r:id="rId4"/>
    <p:sldId id="257" r:id="rId5"/>
    <p:sldId id="258" r:id="rId6"/>
    <p:sldId id="259" r:id="rId7"/>
    <p:sldId id="261" r:id="rId8"/>
    <p:sldId id="260" r:id="rId9"/>
    <p:sldId id="262" r:id="rId10"/>
    <p:sldId id="263" r:id="rId11"/>
    <p:sldId id="264" r:id="rId12"/>
    <p:sldId id="265" r:id="rId13"/>
    <p:sldId id="266" r:id="rId14"/>
    <p:sldId id="267" r:id="rId15"/>
    <p:sldId id="268" r:id="rId16"/>
    <p:sldId id="280" r:id="rId17"/>
    <p:sldId id="281" r:id="rId18"/>
    <p:sldId id="282" r:id="rId19"/>
    <p:sldId id="283" r:id="rId20"/>
    <p:sldId id="284" r:id="rId21"/>
    <p:sldId id="290" r:id="rId22"/>
    <p:sldId id="291" r:id="rId23"/>
    <p:sldId id="292" r:id="rId24"/>
    <p:sldId id="293" r:id="rId25"/>
    <p:sldId id="295" r:id="rId26"/>
    <p:sldId id="294" r:id="rId27"/>
    <p:sldId id="296" r:id="rId28"/>
    <p:sldId id="299" r:id="rId29"/>
    <p:sldId id="300" r:id="rId30"/>
    <p:sldId id="301" r:id="rId31"/>
    <p:sldId id="302" r:id="rId32"/>
    <p:sldId id="303" r:id="rId33"/>
    <p:sldId id="304" r:id="rId34"/>
    <p:sldId id="315" r:id="rId35"/>
    <p:sldId id="310" r:id="rId36"/>
    <p:sldId id="311" r:id="rId37"/>
    <p:sldId id="313" r:id="rId38"/>
    <p:sldId id="312" r:id="rId39"/>
    <p:sldId id="307" r:id="rId40"/>
    <p:sldId id="308" r:id="rId41"/>
    <p:sldId id="314" r:id="rId42"/>
  </p:sldIdLst>
  <p:sldSz cx="9144000" cy="6858000" type="screen4x3"/>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8" autoAdjust="0"/>
    <p:restoredTop sz="94660"/>
  </p:normalViewPr>
  <p:slideViewPr>
    <p:cSldViewPr>
      <p:cViewPr varScale="1">
        <p:scale>
          <a:sx n="45" d="100"/>
          <a:sy n="45" d="100"/>
        </p:scale>
        <p:origin x="-125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BA1CF6-434E-443A-81E7-73016B41722C}" type="datetimeFigureOut">
              <a:rPr lang="pt-PT" smtClean="0"/>
              <a:t>29-01-2013</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D5CB4B-7403-4F58-9514-403C5BE838F8}" type="slidenum">
              <a:rPr lang="pt-PT" smtClean="0"/>
              <a:t>‹nº›</a:t>
            </a:fld>
            <a:endParaRPr lang="pt-PT"/>
          </a:p>
        </p:txBody>
      </p:sp>
    </p:spTree>
    <p:extLst>
      <p:ext uri="{BB962C8B-B14F-4D97-AF65-F5344CB8AC3E}">
        <p14:creationId xmlns:p14="http://schemas.microsoft.com/office/powerpoint/2010/main" val="3524872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pt-PT" smtClean="0"/>
              <a:t>Clique para editar o estilo</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Faça clique para editar o estilo</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76148682-B0F2-4FC5-A6D5-8A743D86129B}" type="datetime1">
              <a:rPr lang="pt-PT" smtClean="0"/>
              <a:t>29-01-2013</a:t>
            </a:fld>
            <a:endParaRPr lang="pt-PT"/>
          </a:p>
        </p:txBody>
      </p:sp>
      <p:sp>
        <p:nvSpPr>
          <p:cNvPr id="5" name="Footer Placeholder 4"/>
          <p:cNvSpPr>
            <a:spLocks noGrp="1"/>
          </p:cNvSpPr>
          <p:nvPr>
            <p:ph type="ftr" sz="quarter" idx="11"/>
          </p:nvPr>
        </p:nvSpPr>
        <p:spPr>
          <a:xfrm>
            <a:off x="1174044" y="5357592"/>
            <a:ext cx="5034845" cy="365125"/>
          </a:xfrm>
        </p:spPr>
        <p:txBody>
          <a:bodyPr/>
          <a:lstStyle/>
          <a:p>
            <a:r>
              <a:rPr lang="pt-PT" dirty="0" smtClean="0"/>
              <a:t>Analise e Processamento de Imagens Dot Blot</a:t>
            </a:r>
            <a:endParaRPr lang="pt-PT" dirty="0"/>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231D702E-A573-4EBC-9D5F-1C482DA724DA}" type="slidenum">
              <a:rPr lang="pt-PT" smtClean="0"/>
              <a:t>‹nº›</a:t>
            </a:fld>
            <a:endParaRPr lang="pt-PT"/>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a:p>
        </p:txBody>
      </p:sp>
      <p:sp>
        <p:nvSpPr>
          <p:cNvPr id="3" name="Vertical Text Placeholder 2"/>
          <p:cNvSpPr>
            <a:spLocks noGrp="1"/>
          </p:cNvSpPr>
          <p:nvPr>
            <p:ph type="body" orient="vert" idx="1"/>
          </p:nvPr>
        </p:nvSpPr>
        <p:spPr/>
        <p:txBody>
          <a:bodyPr vert="eaVert" anchor="ct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Date Placeholder 3"/>
          <p:cNvSpPr>
            <a:spLocks noGrp="1"/>
          </p:cNvSpPr>
          <p:nvPr>
            <p:ph type="dt" sz="half" idx="10"/>
          </p:nvPr>
        </p:nvSpPr>
        <p:spPr/>
        <p:txBody>
          <a:bodyPr/>
          <a:lstStyle/>
          <a:p>
            <a:fld id="{CB7534D2-CF23-48CC-AD82-2D8FDE040522}" type="datetime1">
              <a:rPr lang="pt-PT" smtClean="0"/>
              <a:t>29-01-2013</a:t>
            </a:fld>
            <a:endParaRPr lang="pt-PT"/>
          </a:p>
        </p:txBody>
      </p:sp>
      <p:sp>
        <p:nvSpPr>
          <p:cNvPr id="5" name="Footer Placeholder 4"/>
          <p:cNvSpPr>
            <a:spLocks noGrp="1"/>
          </p:cNvSpPr>
          <p:nvPr>
            <p:ph type="ftr" sz="quarter" idx="11"/>
          </p:nvPr>
        </p:nvSpPr>
        <p:spPr/>
        <p:txBody>
          <a:bodyPr/>
          <a:lstStyle/>
          <a:p>
            <a:r>
              <a:rPr lang="pt-PT" dirty="0" smtClean="0"/>
              <a:t>Analise e Processamento de Imagens Dot Blot</a:t>
            </a:r>
            <a:endParaRPr lang="pt-PT" dirty="0"/>
          </a:p>
        </p:txBody>
      </p:sp>
      <p:sp>
        <p:nvSpPr>
          <p:cNvPr id="6" name="Slide Number Placeholder 5"/>
          <p:cNvSpPr>
            <a:spLocks noGrp="1"/>
          </p:cNvSpPr>
          <p:nvPr>
            <p:ph type="sldNum" sz="quarter" idx="12"/>
          </p:nvPr>
        </p:nvSpPr>
        <p:spPr/>
        <p:txBody>
          <a:bodyPr/>
          <a:lstStyle/>
          <a:p>
            <a:fld id="{231D702E-A573-4EBC-9D5F-1C482DA724DA}" type="slidenum">
              <a:rPr lang="pt-PT" smtClean="0"/>
              <a:t>‹nº›</a:t>
            </a:fld>
            <a:endParaRPr lang="pt-PT"/>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pt-PT" smtClean="0"/>
              <a:t>Clique para editar o estilo</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Date Placeholder 3"/>
          <p:cNvSpPr>
            <a:spLocks noGrp="1"/>
          </p:cNvSpPr>
          <p:nvPr>
            <p:ph type="dt" sz="half" idx="10"/>
          </p:nvPr>
        </p:nvSpPr>
        <p:spPr/>
        <p:txBody>
          <a:bodyPr/>
          <a:lstStyle/>
          <a:p>
            <a:fld id="{C79EFF37-A8C7-4986-878B-0588C9B9BA22}" type="datetime1">
              <a:rPr lang="pt-PT" smtClean="0"/>
              <a:t>29-01-2013</a:t>
            </a:fld>
            <a:endParaRPr lang="pt-PT"/>
          </a:p>
        </p:txBody>
      </p:sp>
      <p:sp>
        <p:nvSpPr>
          <p:cNvPr id="5" name="Footer Placeholder 4"/>
          <p:cNvSpPr>
            <a:spLocks noGrp="1"/>
          </p:cNvSpPr>
          <p:nvPr>
            <p:ph type="ftr" sz="quarter" idx="11"/>
          </p:nvPr>
        </p:nvSpPr>
        <p:spPr/>
        <p:txBody>
          <a:bodyPr/>
          <a:lstStyle/>
          <a:p>
            <a:r>
              <a:rPr lang="pt-PT" dirty="0" smtClean="0"/>
              <a:t>Analise e Processamento de Imagens Dot Blot</a:t>
            </a:r>
            <a:endParaRPr lang="pt-PT" dirty="0"/>
          </a:p>
        </p:txBody>
      </p:sp>
      <p:sp>
        <p:nvSpPr>
          <p:cNvPr id="6" name="Slide Number Placeholder 5"/>
          <p:cNvSpPr>
            <a:spLocks noGrp="1"/>
          </p:cNvSpPr>
          <p:nvPr>
            <p:ph type="sldNum" sz="quarter" idx="12"/>
          </p:nvPr>
        </p:nvSpPr>
        <p:spPr/>
        <p:txBody>
          <a:bodyPr/>
          <a:lstStyle/>
          <a:p>
            <a:fld id="{231D702E-A573-4EBC-9D5F-1C482DA724DA}" type="slidenum">
              <a:rPr lang="pt-PT" smtClean="0"/>
              <a:t>‹nº›</a:t>
            </a:fld>
            <a:endParaRPr lang="pt-PT"/>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a:p>
        </p:txBody>
      </p:sp>
      <p:sp>
        <p:nvSpPr>
          <p:cNvPr id="3" name="Content Placeholder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4" name="Date Placeholder 3"/>
          <p:cNvSpPr>
            <a:spLocks noGrp="1"/>
          </p:cNvSpPr>
          <p:nvPr>
            <p:ph type="dt" sz="half" idx="10"/>
          </p:nvPr>
        </p:nvSpPr>
        <p:spPr/>
        <p:txBody>
          <a:bodyPr/>
          <a:lstStyle/>
          <a:p>
            <a:fld id="{BD606427-1CF5-43ED-8A63-0A5BFB66421D}" type="datetime1">
              <a:rPr lang="pt-PT" smtClean="0"/>
              <a:t>29-01-2013</a:t>
            </a:fld>
            <a:endParaRPr lang="pt-PT"/>
          </a:p>
        </p:txBody>
      </p:sp>
      <p:sp>
        <p:nvSpPr>
          <p:cNvPr id="5" name="Footer Placeholder 4"/>
          <p:cNvSpPr>
            <a:spLocks noGrp="1"/>
          </p:cNvSpPr>
          <p:nvPr>
            <p:ph type="ftr" sz="quarter" idx="11"/>
          </p:nvPr>
        </p:nvSpPr>
        <p:spPr/>
        <p:txBody>
          <a:bodyPr/>
          <a:lstStyle/>
          <a:p>
            <a:r>
              <a:rPr lang="pt-PT" dirty="0" smtClean="0"/>
              <a:t>Analise e Processamento de Imagens Dot Blot</a:t>
            </a:r>
            <a:endParaRPr lang="pt-PT" dirty="0"/>
          </a:p>
        </p:txBody>
      </p:sp>
      <p:sp>
        <p:nvSpPr>
          <p:cNvPr id="6" name="Slide Number Placeholder 5"/>
          <p:cNvSpPr>
            <a:spLocks noGrp="1"/>
          </p:cNvSpPr>
          <p:nvPr>
            <p:ph type="sldNum" sz="quarter" idx="12"/>
          </p:nvPr>
        </p:nvSpPr>
        <p:spPr/>
        <p:txBody>
          <a:bodyPr/>
          <a:lstStyle/>
          <a:p>
            <a:fld id="{231D702E-A573-4EBC-9D5F-1C482DA724DA}" type="slidenum">
              <a:rPr lang="pt-PT" smtClean="0"/>
              <a:t>‹nº›</a:t>
            </a:fld>
            <a:endParaRPr lang="pt-PT"/>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pt-PT" smtClean="0"/>
              <a:t>Clique para editar o estilo</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Clique para editar os estilos</a:t>
            </a:r>
          </a:p>
        </p:txBody>
      </p:sp>
      <p:sp>
        <p:nvSpPr>
          <p:cNvPr id="4" name="Date Placeholder 3"/>
          <p:cNvSpPr>
            <a:spLocks noGrp="1"/>
          </p:cNvSpPr>
          <p:nvPr>
            <p:ph type="dt" sz="half" idx="10"/>
          </p:nvPr>
        </p:nvSpPr>
        <p:spPr/>
        <p:txBody>
          <a:bodyPr/>
          <a:lstStyle/>
          <a:p>
            <a:fld id="{E39923F8-21D0-4647-8743-0DD2F8158317}" type="datetime1">
              <a:rPr lang="pt-PT" smtClean="0"/>
              <a:t>29-01-2013</a:t>
            </a:fld>
            <a:endParaRPr lang="pt-PT"/>
          </a:p>
        </p:txBody>
      </p:sp>
      <p:sp>
        <p:nvSpPr>
          <p:cNvPr id="5" name="Footer Placeholder 4"/>
          <p:cNvSpPr>
            <a:spLocks noGrp="1"/>
          </p:cNvSpPr>
          <p:nvPr>
            <p:ph type="ftr" sz="quarter" idx="11"/>
          </p:nvPr>
        </p:nvSpPr>
        <p:spPr/>
        <p:txBody>
          <a:bodyPr/>
          <a:lstStyle/>
          <a:p>
            <a:r>
              <a:rPr lang="pt-PT" dirty="0" smtClean="0"/>
              <a:t>Analise e Processamento de Imagens Dot Blot</a:t>
            </a:r>
            <a:endParaRPr lang="pt-PT" dirty="0"/>
          </a:p>
        </p:txBody>
      </p:sp>
      <p:sp>
        <p:nvSpPr>
          <p:cNvPr id="6" name="Slide Number Placeholder 5"/>
          <p:cNvSpPr>
            <a:spLocks noGrp="1"/>
          </p:cNvSpPr>
          <p:nvPr>
            <p:ph type="sldNum" sz="quarter" idx="12"/>
          </p:nvPr>
        </p:nvSpPr>
        <p:spPr/>
        <p:txBody>
          <a:bodyPr/>
          <a:lstStyle/>
          <a:p>
            <a:fld id="{231D702E-A573-4EBC-9D5F-1C482DA724DA}" type="slidenum">
              <a:rPr lang="pt-PT" smtClean="0"/>
              <a:t>‹nº›</a:t>
            </a:fld>
            <a:endParaRPr lang="pt-PT"/>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a:p>
        </p:txBody>
      </p:sp>
      <p:sp>
        <p:nvSpPr>
          <p:cNvPr id="5" name="Date Placeholder 4"/>
          <p:cNvSpPr>
            <a:spLocks noGrp="1"/>
          </p:cNvSpPr>
          <p:nvPr>
            <p:ph type="dt" sz="half" idx="10"/>
          </p:nvPr>
        </p:nvSpPr>
        <p:spPr/>
        <p:txBody>
          <a:bodyPr/>
          <a:lstStyle/>
          <a:p>
            <a:fld id="{97C0BF84-27CA-4F54-AC0A-4D0FD08942B9}" type="datetime1">
              <a:rPr lang="pt-PT" smtClean="0"/>
              <a:t>29-01-2013</a:t>
            </a:fld>
            <a:endParaRPr lang="pt-PT"/>
          </a:p>
        </p:txBody>
      </p:sp>
      <p:sp>
        <p:nvSpPr>
          <p:cNvPr id="6" name="Footer Placeholder 5"/>
          <p:cNvSpPr>
            <a:spLocks noGrp="1"/>
          </p:cNvSpPr>
          <p:nvPr>
            <p:ph type="ftr" sz="quarter" idx="11"/>
          </p:nvPr>
        </p:nvSpPr>
        <p:spPr/>
        <p:txBody>
          <a:bodyPr/>
          <a:lstStyle/>
          <a:p>
            <a:r>
              <a:rPr lang="pt-PT" dirty="0" smtClean="0"/>
              <a:t>Analise e Processamento de Imagens Dot Blot</a:t>
            </a:r>
            <a:endParaRPr lang="pt-PT" dirty="0"/>
          </a:p>
        </p:txBody>
      </p:sp>
      <p:sp>
        <p:nvSpPr>
          <p:cNvPr id="7" name="Slide Number Placeholder 6"/>
          <p:cNvSpPr>
            <a:spLocks noGrp="1"/>
          </p:cNvSpPr>
          <p:nvPr>
            <p:ph type="sldNum" sz="quarter" idx="12"/>
          </p:nvPr>
        </p:nvSpPr>
        <p:spPr/>
        <p:txBody>
          <a:bodyPr/>
          <a:lstStyle/>
          <a:p>
            <a:fld id="{231D702E-A573-4EBC-9D5F-1C482DA724DA}" type="slidenum">
              <a:rPr lang="pt-PT" smtClean="0"/>
              <a:t>‹nº›</a:t>
            </a:fld>
            <a:endParaRPr lang="pt-PT"/>
          </a:p>
        </p:txBody>
      </p:sp>
      <p:sp>
        <p:nvSpPr>
          <p:cNvPr id="9" name="Content Placeholder 8"/>
          <p:cNvSpPr>
            <a:spLocks noGrp="1"/>
          </p:cNvSpPr>
          <p:nvPr>
            <p:ph sz="quarter" idx="13"/>
          </p:nvPr>
        </p:nvSpPr>
        <p:spPr>
          <a:xfrm>
            <a:off x="1298448" y="2121407"/>
            <a:ext cx="3200400" cy="3602736"/>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PT" smtClean="0"/>
              <a:t>Clique para editar o estilo</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7" name="Date Placeholder 6"/>
          <p:cNvSpPr>
            <a:spLocks noGrp="1"/>
          </p:cNvSpPr>
          <p:nvPr>
            <p:ph type="dt" sz="half" idx="10"/>
          </p:nvPr>
        </p:nvSpPr>
        <p:spPr/>
        <p:txBody>
          <a:bodyPr/>
          <a:lstStyle/>
          <a:p>
            <a:fld id="{EF5EA592-5208-4317-AFD2-9905C650E3DA}" type="datetime1">
              <a:rPr lang="pt-PT" smtClean="0"/>
              <a:t>29-01-2013</a:t>
            </a:fld>
            <a:endParaRPr lang="pt-PT"/>
          </a:p>
        </p:txBody>
      </p:sp>
      <p:sp>
        <p:nvSpPr>
          <p:cNvPr id="8" name="Footer Placeholder 7"/>
          <p:cNvSpPr>
            <a:spLocks noGrp="1"/>
          </p:cNvSpPr>
          <p:nvPr>
            <p:ph type="ftr" sz="quarter" idx="11"/>
          </p:nvPr>
        </p:nvSpPr>
        <p:spPr/>
        <p:txBody>
          <a:bodyPr/>
          <a:lstStyle/>
          <a:p>
            <a:r>
              <a:rPr lang="pt-PT" dirty="0" smtClean="0"/>
              <a:t>Analise e Processamento de Imagens Dot Blot</a:t>
            </a:r>
            <a:endParaRPr lang="pt-PT" dirty="0"/>
          </a:p>
        </p:txBody>
      </p:sp>
      <p:sp>
        <p:nvSpPr>
          <p:cNvPr id="9" name="Slide Number Placeholder 8"/>
          <p:cNvSpPr>
            <a:spLocks noGrp="1"/>
          </p:cNvSpPr>
          <p:nvPr>
            <p:ph type="sldNum" sz="quarter" idx="12"/>
          </p:nvPr>
        </p:nvSpPr>
        <p:spPr/>
        <p:txBody>
          <a:bodyPr/>
          <a:lstStyle/>
          <a:p>
            <a:fld id="{231D702E-A573-4EBC-9D5F-1C482DA724DA}" type="slidenum">
              <a:rPr lang="pt-PT" smtClean="0"/>
              <a:t>‹nº›</a:t>
            </a:fld>
            <a:endParaRPr lang="pt-PT"/>
          </a:p>
        </p:txBody>
      </p:sp>
      <p:sp>
        <p:nvSpPr>
          <p:cNvPr id="11" name="Content Placeholder 10"/>
          <p:cNvSpPr>
            <a:spLocks noGrp="1"/>
          </p:cNvSpPr>
          <p:nvPr>
            <p:ph sz="quarter" idx="13"/>
          </p:nvPr>
        </p:nvSpPr>
        <p:spPr>
          <a:xfrm>
            <a:off x="1298448" y="2944368"/>
            <a:ext cx="3227832" cy="2779776"/>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smtClean="0"/>
              <a:t>Clique para editar o estilo</a:t>
            </a:r>
            <a:endParaRPr lang="en-US"/>
          </a:p>
        </p:txBody>
      </p:sp>
      <p:sp>
        <p:nvSpPr>
          <p:cNvPr id="3" name="Date Placeholder 2"/>
          <p:cNvSpPr>
            <a:spLocks noGrp="1"/>
          </p:cNvSpPr>
          <p:nvPr>
            <p:ph type="dt" sz="half" idx="10"/>
          </p:nvPr>
        </p:nvSpPr>
        <p:spPr/>
        <p:txBody>
          <a:bodyPr/>
          <a:lstStyle/>
          <a:p>
            <a:fld id="{7FF40718-8A8A-4DA7-9114-A2D27826B563}" type="datetime1">
              <a:rPr lang="pt-PT" smtClean="0"/>
              <a:t>29-01-2013</a:t>
            </a:fld>
            <a:endParaRPr lang="pt-PT"/>
          </a:p>
        </p:txBody>
      </p:sp>
      <p:sp>
        <p:nvSpPr>
          <p:cNvPr id="4" name="Footer Placeholder 3"/>
          <p:cNvSpPr>
            <a:spLocks noGrp="1"/>
          </p:cNvSpPr>
          <p:nvPr>
            <p:ph type="ftr" sz="quarter" idx="11"/>
          </p:nvPr>
        </p:nvSpPr>
        <p:spPr/>
        <p:txBody>
          <a:bodyPr/>
          <a:lstStyle/>
          <a:p>
            <a:r>
              <a:rPr lang="pt-PT" dirty="0" smtClean="0"/>
              <a:t>Analise e Processamento de Imagens Dot Blot</a:t>
            </a:r>
            <a:endParaRPr lang="pt-PT" dirty="0"/>
          </a:p>
        </p:txBody>
      </p:sp>
      <p:sp>
        <p:nvSpPr>
          <p:cNvPr id="5" name="Slide Number Placeholder 4"/>
          <p:cNvSpPr>
            <a:spLocks noGrp="1"/>
          </p:cNvSpPr>
          <p:nvPr>
            <p:ph type="sldNum" sz="quarter" idx="12"/>
          </p:nvPr>
        </p:nvSpPr>
        <p:spPr/>
        <p:txBody>
          <a:bodyPr/>
          <a:lstStyle/>
          <a:p>
            <a:fld id="{231D702E-A573-4EBC-9D5F-1C482DA724DA}" type="slidenum">
              <a:rPr lang="pt-PT" smtClean="0"/>
              <a:t>‹nº›</a:t>
            </a:fld>
            <a:endParaRPr lang="pt-PT"/>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5FA45-7715-412D-A127-A16AA213E5AB}" type="datetime1">
              <a:rPr lang="pt-PT" smtClean="0"/>
              <a:t>29-01-2013</a:t>
            </a:fld>
            <a:endParaRPr lang="pt-PT"/>
          </a:p>
        </p:txBody>
      </p:sp>
      <p:sp>
        <p:nvSpPr>
          <p:cNvPr id="3" name="Footer Placeholder 2"/>
          <p:cNvSpPr>
            <a:spLocks noGrp="1"/>
          </p:cNvSpPr>
          <p:nvPr>
            <p:ph type="ftr" sz="quarter" idx="11"/>
          </p:nvPr>
        </p:nvSpPr>
        <p:spPr/>
        <p:txBody>
          <a:bodyPr/>
          <a:lstStyle/>
          <a:p>
            <a:r>
              <a:rPr lang="pt-PT" dirty="0" smtClean="0"/>
              <a:t>Analise e Processamento de Imagens Dot Blot</a:t>
            </a:r>
            <a:endParaRPr lang="pt-PT" dirty="0"/>
          </a:p>
        </p:txBody>
      </p:sp>
      <p:sp>
        <p:nvSpPr>
          <p:cNvPr id="4" name="Slide Number Placeholder 3"/>
          <p:cNvSpPr>
            <a:spLocks noGrp="1"/>
          </p:cNvSpPr>
          <p:nvPr>
            <p:ph type="sldNum" sz="quarter" idx="12"/>
          </p:nvPr>
        </p:nvSpPr>
        <p:spPr/>
        <p:txBody>
          <a:bodyPr/>
          <a:lstStyle/>
          <a:p>
            <a:fld id="{231D702E-A573-4EBC-9D5F-1C482DA724DA}" type="slidenum">
              <a:rPr lang="pt-PT" smtClean="0"/>
              <a:t>‹nº›</a:t>
            </a:fld>
            <a:endParaRPr lang="pt-PT"/>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pt-PT" smtClean="0"/>
              <a:t>Clique para editar o estilo</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Date Placeholder 4"/>
          <p:cNvSpPr>
            <a:spLocks noGrp="1"/>
          </p:cNvSpPr>
          <p:nvPr>
            <p:ph type="dt" sz="half" idx="10"/>
          </p:nvPr>
        </p:nvSpPr>
        <p:spPr>
          <a:xfrm rot="60000">
            <a:off x="6341698" y="5885672"/>
            <a:ext cx="1213821" cy="365125"/>
          </a:xfrm>
        </p:spPr>
        <p:txBody>
          <a:bodyPr/>
          <a:lstStyle/>
          <a:p>
            <a:fld id="{F53720F4-0098-402D-8D29-5BF211C13796}" type="datetime1">
              <a:rPr lang="pt-PT" smtClean="0"/>
              <a:t>29-01-2013</a:t>
            </a:fld>
            <a:endParaRPr lang="pt-PT"/>
          </a:p>
        </p:txBody>
      </p:sp>
      <p:sp>
        <p:nvSpPr>
          <p:cNvPr id="6" name="Footer Placeholder 5"/>
          <p:cNvSpPr>
            <a:spLocks noGrp="1"/>
          </p:cNvSpPr>
          <p:nvPr>
            <p:ph type="ftr" sz="quarter" idx="11"/>
          </p:nvPr>
        </p:nvSpPr>
        <p:spPr>
          <a:xfrm rot="-60000">
            <a:off x="914554" y="5829261"/>
            <a:ext cx="3522607" cy="365125"/>
          </a:xfrm>
        </p:spPr>
        <p:txBody>
          <a:bodyPr/>
          <a:lstStyle/>
          <a:p>
            <a:r>
              <a:rPr lang="pt-PT" dirty="0" smtClean="0"/>
              <a:t>Analise e Processamento de Imagens Dot Blot</a:t>
            </a:r>
            <a:endParaRPr lang="pt-PT" dirty="0"/>
          </a:p>
        </p:txBody>
      </p:sp>
      <p:sp>
        <p:nvSpPr>
          <p:cNvPr id="7" name="Slide Number Placeholder 6"/>
          <p:cNvSpPr>
            <a:spLocks noGrp="1"/>
          </p:cNvSpPr>
          <p:nvPr>
            <p:ph type="sldNum" sz="quarter" idx="12"/>
          </p:nvPr>
        </p:nvSpPr>
        <p:spPr>
          <a:xfrm rot="60000">
            <a:off x="7557313" y="5896961"/>
            <a:ext cx="554023" cy="365125"/>
          </a:xfrm>
        </p:spPr>
        <p:txBody>
          <a:bodyPr/>
          <a:lstStyle/>
          <a:p>
            <a:fld id="{231D702E-A573-4EBC-9D5F-1C482DA724DA}" type="slidenum">
              <a:rPr lang="pt-PT" smtClean="0"/>
              <a:t>‹nº›</a:t>
            </a:fld>
            <a:endParaRPr lang="pt-PT"/>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pt-PT" smtClean="0"/>
              <a:t>Clique para editar o estilo</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smtClean="0"/>
              <a:t>Clique no ícone para adicionar uma imagem</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Date Placeholder 4"/>
          <p:cNvSpPr>
            <a:spLocks noGrp="1"/>
          </p:cNvSpPr>
          <p:nvPr>
            <p:ph type="dt" sz="half" idx="10"/>
          </p:nvPr>
        </p:nvSpPr>
        <p:spPr>
          <a:xfrm rot="60000">
            <a:off x="6345936" y="5888737"/>
            <a:ext cx="1213821" cy="365125"/>
          </a:xfrm>
        </p:spPr>
        <p:txBody>
          <a:bodyPr/>
          <a:lstStyle/>
          <a:p>
            <a:fld id="{9A703203-71CC-4E91-9948-EACF06D83A31}" type="datetime1">
              <a:rPr lang="pt-PT" smtClean="0"/>
              <a:t>29-01-2013</a:t>
            </a:fld>
            <a:endParaRPr lang="pt-PT"/>
          </a:p>
        </p:txBody>
      </p:sp>
      <p:sp>
        <p:nvSpPr>
          <p:cNvPr id="6" name="Footer Placeholder 5"/>
          <p:cNvSpPr>
            <a:spLocks noGrp="1"/>
          </p:cNvSpPr>
          <p:nvPr>
            <p:ph type="ftr" sz="quarter" idx="11"/>
          </p:nvPr>
        </p:nvSpPr>
        <p:spPr>
          <a:xfrm rot="-60000">
            <a:off x="914569" y="5831037"/>
            <a:ext cx="3319043" cy="365125"/>
          </a:xfrm>
        </p:spPr>
        <p:txBody>
          <a:bodyPr/>
          <a:lstStyle/>
          <a:p>
            <a:r>
              <a:rPr lang="pt-PT" dirty="0" smtClean="0"/>
              <a:t>Analise e Processamento de Imagens Dot Blot</a:t>
            </a:r>
            <a:endParaRPr lang="pt-PT" dirty="0"/>
          </a:p>
        </p:txBody>
      </p:sp>
      <p:sp>
        <p:nvSpPr>
          <p:cNvPr id="7" name="Slide Number Placeholder 6"/>
          <p:cNvSpPr>
            <a:spLocks noGrp="1"/>
          </p:cNvSpPr>
          <p:nvPr>
            <p:ph type="sldNum" sz="quarter" idx="12"/>
          </p:nvPr>
        </p:nvSpPr>
        <p:spPr>
          <a:xfrm rot="60000">
            <a:off x="7562089" y="5900026"/>
            <a:ext cx="554023" cy="365125"/>
          </a:xfrm>
        </p:spPr>
        <p:txBody>
          <a:bodyPr/>
          <a:lstStyle/>
          <a:p>
            <a:fld id="{231D702E-A573-4EBC-9D5F-1C482DA724DA}" type="slidenum">
              <a:rPr lang="pt-PT" smtClean="0"/>
              <a:t>‹nº›</a:t>
            </a:fld>
            <a:endParaRPr lang="pt-PT"/>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4"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5"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5"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pt-PT" smtClean="0"/>
              <a:t>Clique para editar o estilo</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28D8C110-A455-4EC7-96C7-E0CF89525442}" type="datetime1">
              <a:rPr lang="pt-PT" smtClean="0"/>
              <a:t>29-01-2013</a:t>
            </a:fld>
            <a:endParaRPr lang="pt-PT"/>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r>
              <a:rPr lang="pt-PT" dirty="0" smtClean="0"/>
              <a:t>Analise e Processamento de Imagens Dot Blot</a:t>
            </a:r>
            <a:endParaRPr lang="pt-PT" dirty="0"/>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231D702E-A573-4EBC-9D5F-1C482DA724DA}" type="slidenum">
              <a:rPr lang="pt-PT" smtClean="0"/>
              <a:t>‹nº›</a:t>
            </a:fld>
            <a:endParaRPr lang="pt-P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hdr="0"/>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pt-PT" sz="4300" dirty="0" smtClean="0"/>
              <a:t>Análise e Processamento de Imagens Dot blot em Android</a:t>
            </a:r>
            <a:r>
              <a:rPr lang="pt-PT" dirty="0" smtClean="0"/>
              <a:t/>
            </a:r>
            <a:br>
              <a:rPr lang="pt-PT" dirty="0" smtClean="0"/>
            </a:br>
            <a:endParaRPr lang="pt-PT" dirty="0"/>
          </a:p>
        </p:txBody>
      </p:sp>
      <p:sp>
        <p:nvSpPr>
          <p:cNvPr id="3" name="Subtítulo 2"/>
          <p:cNvSpPr>
            <a:spLocks noGrp="1"/>
          </p:cNvSpPr>
          <p:nvPr>
            <p:ph type="subTitle" idx="1"/>
          </p:nvPr>
        </p:nvSpPr>
        <p:spPr/>
        <p:txBody>
          <a:bodyPr>
            <a:normAutofit fontScale="77500" lnSpcReduction="20000"/>
          </a:bodyPr>
          <a:lstStyle/>
          <a:p>
            <a:r>
              <a:rPr lang="pt-PT" dirty="0" smtClean="0"/>
              <a:t>Trabalho Realizado :</a:t>
            </a:r>
          </a:p>
          <a:p>
            <a:r>
              <a:rPr lang="pt-PT" dirty="0" smtClean="0"/>
              <a:t> Jorge Oliveira </a:t>
            </a:r>
          </a:p>
          <a:p>
            <a:r>
              <a:rPr lang="pt-PT" dirty="0" smtClean="0"/>
              <a:t>110370378</a:t>
            </a:r>
          </a:p>
          <a:p>
            <a:r>
              <a:rPr lang="pt-PT" dirty="0" smtClean="0"/>
              <a:t>Orientador</a:t>
            </a:r>
          </a:p>
          <a:p>
            <a:r>
              <a:rPr lang="pt-PT" dirty="0" smtClean="0"/>
              <a:t>André Marçal</a:t>
            </a:r>
          </a:p>
          <a:p>
            <a:endParaRPr lang="pt-PT" dirty="0"/>
          </a:p>
          <a:p>
            <a:endParaRPr lang="pt-PT" dirty="0" smtClean="0"/>
          </a:p>
        </p:txBody>
      </p:sp>
      <p:sp>
        <p:nvSpPr>
          <p:cNvPr id="4" name="Marcador de Posição da Data 3"/>
          <p:cNvSpPr>
            <a:spLocks noGrp="1"/>
          </p:cNvSpPr>
          <p:nvPr>
            <p:ph type="dt" sz="half" idx="10"/>
          </p:nvPr>
        </p:nvSpPr>
        <p:spPr/>
        <p:txBody>
          <a:bodyPr/>
          <a:lstStyle/>
          <a:p>
            <a:fld id="{CA662815-07C0-4290-88CF-0C1BA5C6C69D}" type="datetime1">
              <a:rPr lang="pt-PT" smtClean="0"/>
              <a:t>29-01-2013</a:t>
            </a:fld>
            <a:endParaRPr lang="pt-PT"/>
          </a:p>
        </p:txBody>
      </p:sp>
      <p:sp>
        <p:nvSpPr>
          <p:cNvPr id="5" name="Marcador de Posição do Rodapé 4"/>
          <p:cNvSpPr>
            <a:spLocks noGrp="1"/>
          </p:cNvSpPr>
          <p:nvPr>
            <p:ph type="ftr" sz="quarter" idx="11"/>
          </p:nvPr>
        </p:nvSpPr>
        <p:spPr/>
        <p:txBody>
          <a:bodyPr/>
          <a:lstStyle/>
          <a:p>
            <a:r>
              <a:rPr lang="pt-PT" dirty="0" smtClean="0"/>
              <a:t>Analise e Processamento de Imagens Dot Blot</a:t>
            </a:r>
            <a:endParaRPr lang="pt-PT" dirty="0"/>
          </a:p>
        </p:txBody>
      </p:sp>
      <p:sp>
        <p:nvSpPr>
          <p:cNvPr id="6" name="Marcador de Posição do Número do Diapositivo 5"/>
          <p:cNvSpPr>
            <a:spLocks noGrp="1"/>
          </p:cNvSpPr>
          <p:nvPr>
            <p:ph type="sldNum" sz="quarter" idx="12"/>
          </p:nvPr>
        </p:nvSpPr>
        <p:spPr/>
        <p:txBody>
          <a:bodyPr/>
          <a:lstStyle/>
          <a:p>
            <a:fld id="{231D702E-A573-4EBC-9D5F-1C482DA724DA}" type="slidenum">
              <a:rPr lang="pt-PT" smtClean="0"/>
              <a:t>1</a:t>
            </a:fld>
            <a:endParaRPr lang="pt-PT"/>
          </a:p>
        </p:txBody>
      </p:sp>
    </p:spTree>
    <p:extLst>
      <p:ext uri="{BB962C8B-B14F-4D97-AF65-F5344CB8AC3E}">
        <p14:creationId xmlns:p14="http://schemas.microsoft.com/office/powerpoint/2010/main" val="31914480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971600" y="550421"/>
            <a:ext cx="4608512" cy="646331"/>
          </a:xfrm>
          <a:prstGeom prst="rect">
            <a:avLst/>
          </a:prstGeom>
          <a:noFill/>
        </p:spPr>
        <p:txBody>
          <a:bodyPr wrap="square" rtlCol="0">
            <a:spAutoFit/>
          </a:bodyPr>
          <a:lstStyle/>
          <a:p>
            <a:r>
              <a:rPr lang="pt-PT" dirty="0" smtClean="0"/>
              <a:t>Como Definir o Limite de um Objecto ???</a:t>
            </a:r>
          </a:p>
          <a:p>
            <a:endParaRPr lang="pt-PT" dirty="0"/>
          </a:p>
        </p:txBody>
      </p:sp>
      <p:sp>
        <p:nvSpPr>
          <p:cNvPr id="3" name="CaixaDeTexto 2"/>
          <p:cNvSpPr txBox="1"/>
          <p:nvPr/>
        </p:nvSpPr>
        <p:spPr>
          <a:xfrm>
            <a:off x="2915816" y="1628800"/>
            <a:ext cx="4608512" cy="646331"/>
          </a:xfrm>
          <a:prstGeom prst="rect">
            <a:avLst/>
          </a:prstGeom>
          <a:noFill/>
        </p:spPr>
        <p:txBody>
          <a:bodyPr wrap="square" rtlCol="0">
            <a:spAutoFit/>
          </a:bodyPr>
          <a:lstStyle/>
          <a:p>
            <a:r>
              <a:rPr lang="pt-PT" dirty="0" smtClean="0"/>
              <a:t>Como distinguir um Ponto Objecto de um Ponto Fundo ???</a:t>
            </a:r>
            <a:endParaRPr lang="pt-PT" dirty="0"/>
          </a:p>
        </p:txBody>
      </p:sp>
      <p:pic>
        <p:nvPicPr>
          <p:cNvPr id="1026" name="Picture 2" descr="C:\Users\Jorge\AppData\Local\Microsoft\Windows\Temporary Internet Files\Content.IE5\EVVNTOTH\MC90040426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3736" y="3071108"/>
            <a:ext cx="2226376" cy="2053342"/>
          </a:xfrm>
          <a:prstGeom prst="rect">
            <a:avLst/>
          </a:prstGeom>
          <a:noFill/>
          <a:extLst>
            <a:ext uri="{909E8E84-426E-40DD-AFC4-6F175D3DCCD1}">
              <a14:hiddenFill xmlns:a14="http://schemas.microsoft.com/office/drawing/2010/main">
                <a:solidFill>
                  <a:srgbClr val="FFFFFF"/>
                </a:solidFill>
              </a14:hiddenFill>
            </a:ext>
          </a:extLst>
        </p:spPr>
      </p:pic>
      <p:sp>
        <p:nvSpPr>
          <p:cNvPr id="4" name="Marcador de Posição da Data 3"/>
          <p:cNvSpPr>
            <a:spLocks noGrp="1"/>
          </p:cNvSpPr>
          <p:nvPr>
            <p:ph type="dt" sz="half" idx="10"/>
          </p:nvPr>
        </p:nvSpPr>
        <p:spPr/>
        <p:txBody>
          <a:bodyPr/>
          <a:lstStyle/>
          <a:p>
            <a:fld id="{F4EA634D-AEE4-4769-B115-D4C836C2FA4F}" type="datetime1">
              <a:rPr lang="pt-PT" smtClean="0"/>
              <a:t>29-01-2013</a:t>
            </a:fld>
            <a:endParaRPr lang="pt-PT"/>
          </a:p>
        </p:txBody>
      </p:sp>
      <p:sp>
        <p:nvSpPr>
          <p:cNvPr id="5" name="Marcador de Posição do Rodapé 4"/>
          <p:cNvSpPr>
            <a:spLocks noGrp="1"/>
          </p:cNvSpPr>
          <p:nvPr>
            <p:ph type="ftr" sz="quarter" idx="11"/>
          </p:nvPr>
        </p:nvSpPr>
        <p:spPr/>
        <p:txBody>
          <a:bodyPr/>
          <a:lstStyle/>
          <a:p>
            <a:r>
              <a:rPr lang="pt-PT" dirty="0" smtClean="0"/>
              <a:t>Analise e Processamento de Imagens Dot Blot</a:t>
            </a:r>
            <a:endParaRPr lang="pt-PT" dirty="0"/>
          </a:p>
        </p:txBody>
      </p:sp>
      <p:sp>
        <p:nvSpPr>
          <p:cNvPr id="6" name="Marcador de Posição do Número do Diapositivo 5"/>
          <p:cNvSpPr>
            <a:spLocks noGrp="1"/>
          </p:cNvSpPr>
          <p:nvPr>
            <p:ph type="sldNum" sz="quarter" idx="12"/>
          </p:nvPr>
        </p:nvSpPr>
        <p:spPr/>
        <p:txBody>
          <a:bodyPr/>
          <a:lstStyle/>
          <a:p>
            <a:fld id="{231D702E-A573-4EBC-9D5F-1C482DA724DA}" type="slidenum">
              <a:rPr lang="pt-PT" smtClean="0"/>
              <a:t>10</a:t>
            </a:fld>
            <a:endParaRPr lang="pt-PT"/>
          </a:p>
        </p:txBody>
      </p:sp>
    </p:spTree>
    <p:extLst>
      <p:ext uri="{BB962C8B-B14F-4D97-AF65-F5344CB8AC3E}">
        <p14:creationId xmlns:p14="http://schemas.microsoft.com/office/powerpoint/2010/main" val="25870871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115616" y="921494"/>
            <a:ext cx="4392488" cy="923330"/>
          </a:xfrm>
          <a:prstGeom prst="rect">
            <a:avLst/>
          </a:prstGeom>
          <a:noFill/>
        </p:spPr>
        <p:txBody>
          <a:bodyPr wrap="square" rtlCol="0">
            <a:spAutoFit/>
          </a:bodyPr>
          <a:lstStyle/>
          <a:p>
            <a:r>
              <a:rPr lang="pt-PT" dirty="0" smtClean="0"/>
              <a:t>Uma Forma Óbvia de Definir Limite/Fronteira de um Objecto</a:t>
            </a:r>
          </a:p>
          <a:p>
            <a:r>
              <a:rPr lang="pt-PT" dirty="0" smtClean="0"/>
              <a:t> </a:t>
            </a:r>
            <a:endParaRPr lang="pt-PT" dirty="0"/>
          </a:p>
        </p:txBody>
      </p:sp>
      <mc:AlternateContent xmlns:mc="http://schemas.openxmlformats.org/markup-compatibility/2006" xmlns:a14="http://schemas.microsoft.com/office/drawing/2010/main">
        <mc:Choice Requires="a14">
          <p:sp>
            <p:nvSpPr>
              <p:cNvPr id="3" name="CaixaDeTexto 2"/>
              <p:cNvSpPr txBox="1"/>
              <p:nvPr/>
            </p:nvSpPr>
            <p:spPr>
              <a:xfrm>
                <a:off x="2957688" y="1844824"/>
                <a:ext cx="3312368" cy="6461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PT" b="0" i="1" smtClean="0">
                          <a:latin typeface="Cambria Math"/>
                        </a:rPr>
                        <m:t>𝑔</m:t>
                      </m:r>
                      <m:d>
                        <m:dPr>
                          <m:ctrlPr>
                            <a:rPr lang="pt-PT" b="0" i="1" smtClean="0">
                              <a:latin typeface="Cambria Math"/>
                            </a:rPr>
                          </m:ctrlPr>
                        </m:dPr>
                        <m:e>
                          <m:r>
                            <a:rPr lang="pt-PT" b="0" i="1" smtClean="0">
                              <a:latin typeface="Cambria Math"/>
                            </a:rPr>
                            <m:t>𝑥</m:t>
                          </m:r>
                          <m:r>
                            <a:rPr lang="pt-PT" b="0" i="1" smtClean="0">
                              <a:latin typeface="Cambria Math"/>
                            </a:rPr>
                            <m:t>,</m:t>
                          </m:r>
                          <m:r>
                            <a:rPr lang="pt-PT" b="0" i="1" smtClean="0">
                              <a:latin typeface="Cambria Math"/>
                            </a:rPr>
                            <m:t>𝑦</m:t>
                          </m:r>
                        </m:e>
                      </m:d>
                      <m:r>
                        <a:rPr lang="pt-PT" b="0" i="1" smtClean="0">
                          <a:latin typeface="Cambria Math"/>
                        </a:rPr>
                        <m:t>=</m:t>
                      </m:r>
                      <m:d>
                        <m:dPr>
                          <m:begChr m:val="{"/>
                          <m:endChr m:val="}"/>
                          <m:ctrlPr>
                            <a:rPr lang="pt-PT" b="0" i="1" smtClean="0">
                              <a:latin typeface="Cambria Math"/>
                            </a:rPr>
                          </m:ctrlPr>
                        </m:dPr>
                        <m:e>
                          <m:eqArr>
                            <m:eqArrPr>
                              <m:ctrlPr>
                                <a:rPr lang="pt-PT" b="0" i="1" smtClean="0">
                                  <a:latin typeface="Cambria Math"/>
                                </a:rPr>
                              </m:ctrlPr>
                            </m:eqArrPr>
                            <m:e>
                              <m:r>
                                <a:rPr lang="pt-PT" b="0" i="1" smtClean="0">
                                  <a:latin typeface="Cambria Math"/>
                                </a:rPr>
                                <m:t>1 </m:t>
                              </m:r>
                              <m:r>
                                <a:rPr lang="pt-PT" b="0" i="1" smtClean="0">
                                  <a:latin typeface="Cambria Math"/>
                                </a:rPr>
                                <m:t>𝑠𝑒</m:t>
                              </m:r>
                              <m:r>
                                <a:rPr lang="pt-PT" b="0" i="1" smtClean="0">
                                  <a:latin typeface="Cambria Math"/>
                                </a:rPr>
                                <m:t> </m:t>
                              </m:r>
                              <m:r>
                                <a:rPr lang="pt-PT" b="0" i="1" smtClean="0">
                                  <a:latin typeface="Cambria Math"/>
                                </a:rPr>
                                <m:t>𝑓</m:t>
                              </m:r>
                              <m:d>
                                <m:dPr>
                                  <m:ctrlPr>
                                    <a:rPr lang="pt-PT" b="0" i="1" smtClean="0">
                                      <a:latin typeface="Cambria Math"/>
                                    </a:rPr>
                                  </m:ctrlPr>
                                </m:dPr>
                                <m:e>
                                  <m:r>
                                    <a:rPr lang="pt-PT" b="0" i="1" smtClean="0">
                                      <a:latin typeface="Cambria Math"/>
                                    </a:rPr>
                                    <m:t>𝑥</m:t>
                                  </m:r>
                                  <m:r>
                                    <a:rPr lang="pt-PT" b="0" i="1" smtClean="0">
                                      <a:latin typeface="Cambria Math"/>
                                    </a:rPr>
                                    <m:t>,</m:t>
                                  </m:r>
                                  <m:r>
                                    <a:rPr lang="pt-PT" b="0" i="1" smtClean="0">
                                      <a:latin typeface="Cambria Math"/>
                                    </a:rPr>
                                    <m:t>𝑦</m:t>
                                  </m:r>
                                </m:e>
                              </m:d>
                              <m:r>
                                <a:rPr lang="pt-PT" i="1">
                                  <a:latin typeface="Cambria Math"/>
                                  <a:ea typeface="Cambria Math"/>
                                </a:rPr>
                                <m:t>≥</m:t>
                              </m:r>
                              <m:r>
                                <a:rPr lang="pt-PT" b="0" i="1" smtClean="0">
                                  <a:latin typeface="Cambria Math"/>
                                  <a:ea typeface="Cambria Math"/>
                                </a:rPr>
                                <m:t>𝑇</m:t>
                              </m:r>
                            </m:e>
                            <m:e>
                              <m:r>
                                <a:rPr lang="pt-PT" b="0" i="1" smtClean="0">
                                  <a:latin typeface="Cambria Math"/>
                                  <a:ea typeface="Cambria Math"/>
                                </a:rPr>
                                <m:t>0 </m:t>
                              </m:r>
                              <m:r>
                                <a:rPr lang="pt-PT" b="0" i="1" smtClean="0">
                                  <a:latin typeface="Cambria Math"/>
                                  <a:ea typeface="Cambria Math"/>
                                </a:rPr>
                                <m:t>𝑠𝑒</m:t>
                              </m:r>
                              <m:r>
                                <a:rPr lang="pt-PT" b="0" i="1" smtClean="0">
                                  <a:latin typeface="Cambria Math"/>
                                  <a:ea typeface="Cambria Math"/>
                                </a:rPr>
                                <m:t> </m:t>
                              </m:r>
                              <m:r>
                                <a:rPr lang="pt-PT" b="0" i="1" smtClean="0">
                                  <a:latin typeface="Cambria Math"/>
                                  <a:ea typeface="Cambria Math"/>
                                </a:rPr>
                                <m:t>𝑓</m:t>
                              </m:r>
                              <m:d>
                                <m:dPr>
                                  <m:ctrlPr>
                                    <a:rPr lang="pt-PT" b="0" i="1" smtClean="0">
                                      <a:latin typeface="Cambria Math"/>
                                      <a:ea typeface="Cambria Math"/>
                                    </a:rPr>
                                  </m:ctrlPr>
                                </m:dPr>
                                <m:e>
                                  <m:r>
                                    <a:rPr lang="pt-PT" b="0" i="1" smtClean="0">
                                      <a:latin typeface="Cambria Math"/>
                                      <a:ea typeface="Cambria Math"/>
                                    </a:rPr>
                                    <m:t>𝑥</m:t>
                                  </m:r>
                                  <m:r>
                                    <a:rPr lang="pt-PT" b="0" i="1" smtClean="0">
                                      <a:latin typeface="Cambria Math"/>
                                      <a:ea typeface="Cambria Math"/>
                                    </a:rPr>
                                    <m:t>,</m:t>
                                  </m:r>
                                  <m:r>
                                    <a:rPr lang="pt-PT" b="0" i="1" smtClean="0">
                                      <a:latin typeface="Cambria Math"/>
                                      <a:ea typeface="Cambria Math"/>
                                    </a:rPr>
                                    <m:t>𝑦</m:t>
                                  </m:r>
                                </m:e>
                              </m:d>
                              <m:r>
                                <a:rPr lang="pt-PT" b="0" i="1" smtClean="0">
                                  <a:latin typeface="Cambria Math"/>
                                  <a:ea typeface="Cambria Math"/>
                                </a:rPr>
                                <m:t>&lt;</m:t>
                              </m:r>
                              <m:r>
                                <a:rPr lang="pt-PT" b="0" i="1" smtClean="0">
                                  <a:latin typeface="Cambria Math"/>
                                  <a:ea typeface="Cambria Math"/>
                                </a:rPr>
                                <m:t>𝑇</m:t>
                              </m:r>
                            </m:e>
                          </m:eqArr>
                        </m:e>
                      </m:d>
                    </m:oMath>
                  </m:oMathPara>
                </a14:m>
                <a:endParaRPr lang="pt-PT" dirty="0"/>
              </a:p>
            </p:txBody>
          </p:sp>
        </mc:Choice>
        <mc:Fallback xmlns="">
          <p:sp>
            <p:nvSpPr>
              <p:cNvPr id="3" name="CaixaDeTexto 2"/>
              <p:cNvSpPr txBox="1">
                <a:spLocks noRot="1" noChangeAspect="1" noMove="1" noResize="1" noEditPoints="1" noAdjustHandles="1" noChangeArrowheads="1" noChangeShapeType="1" noTextEdit="1"/>
              </p:cNvSpPr>
              <p:nvPr/>
            </p:nvSpPr>
            <p:spPr>
              <a:xfrm>
                <a:off x="2957688" y="1844824"/>
                <a:ext cx="3312368" cy="646139"/>
              </a:xfrm>
              <a:prstGeom prst="rect">
                <a:avLst/>
              </a:prstGeom>
              <a:blipFill rotWithShape="1">
                <a:blip r:embed="rId2"/>
                <a:stretch>
                  <a:fillRect/>
                </a:stretch>
              </a:blipFill>
            </p:spPr>
            <p:txBody>
              <a:bodyPr/>
              <a:lstStyle/>
              <a:p>
                <a:r>
                  <a:rPr lang="pt-PT">
                    <a:noFill/>
                  </a:rPr>
                  <a:t> </a:t>
                </a:r>
              </a:p>
            </p:txBody>
          </p:sp>
        </mc:Fallback>
      </mc:AlternateContent>
      <p:sp>
        <p:nvSpPr>
          <p:cNvPr id="4" name="CaixaDeTexto 3"/>
          <p:cNvSpPr txBox="1"/>
          <p:nvPr/>
        </p:nvSpPr>
        <p:spPr>
          <a:xfrm>
            <a:off x="755576" y="3068960"/>
            <a:ext cx="3024336" cy="646331"/>
          </a:xfrm>
          <a:prstGeom prst="rect">
            <a:avLst/>
          </a:prstGeom>
          <a:noFill/>
        </p:spPr>
        <p:txBody>
          <a:bodyPr wrap="square" rtlCol="0">
            <a:spAutoFit/>
          </a:bodyPr>
          <a:lstStyle/>
          <a:p>
            <a:r>
              <a:rPr lang="pt-PT" dirty="0" smtClean="0"/>
              <a:t>Se T é uma Constante é chamado Limite Global </a:t>
            </a:r>
          </a:p>
        </p:txBody>
      </p:sp>
      <p:sp>
        <p:nvSpPr>
          <p:cNvPr id="5" name="CaixaDeTexto 4"/>
          <p:cNvSpPr txBox="1"/>
          <p:nvPr/>
        </p:nvSpPr>
        <p:spPr>
          <a:xfrm>
            <a:off x="4613872" y="4005064"/>
            <a:ext cx="3270496" cy="1754326"/>
          </a:xfrm>
          <a:prstGeom prst="rect">
            <a:avLst/>
          </a:prstGeom>
          <a:noFill/>
        </p:spPr>
        <p:txBody>
          <a:bodyPr wrap="square" rtlCol="0">
            <a:spAutoFit/>
          </a:bodyPr>
          <a:lstStyle/>
          <a:p>
            <a:r>
              <a:rPr lang="pt-PT" dirty="0" smtClean="0"/>
              <a:t>Os limites de um Objecto podem ser Determinados:</a:t>
            </a:r>
          </a:p>
          <a:p>
            <a:pPr marL="285750" indent="-285750">
              <a:buFont typeface="Arial" charset="0"/>
              <a:buChar char="•"/>
            </a:pPr>
            <a:r>
              <a:rPr lang="pt-PT" dirty="0" smtClean="0"/>
              <a:t>Análise de uma Imagem de um Histograma</a:t>
            </a:r>
          </a:p>
          <a:p>
            <a:pPr marL="285750" indent="-285750">
              <a:buFont typeface="Arial" charset="0"/>
              <a:buChar char="•"/>
            </a:pPr>
            <a:r>
              <a:rPr lang="pt-PT" dirty="0" smtClean="0"/>
              <a:t>Um Método Interactivo de Tentativa Erro.</a:t>
            </a:r>
            <a:endParaRPr lang="pt-PT" dirty="0"/>
          </a:p>
        </p:txBody>
      </p:sp>
      <p:sp>
        <p:nvSpPr>
          <p:cNvPr id="6" name="Marcador de Posição da Data 5"/>
          <p:cNvSpPr>
            <a:spLocks noGrp="1"/>
          </p:cNvSpPr>
          <p:nvPr>
            <p:ph type="dt" sz="half" idx="10"/>
          </p:nvPr>
        </p:nvSpPr>
        <p:spPr/>
        <p:txBody>
          <a:bodyPr/>
          <a:lstStyle/>
          <a:p>
            <a:fld id="{C53F62D1-51A7-4EF9-BC3C-D477FD813F29}" type="datetime1">
              <a:rPr lang="pt-PT" smtClean="0"/>
              <a:t>29-01-2013</a:t>
            </a:fld>
            <a:endParaRPr lang="pt-PT"/>
          </a:p>
        </p:txBody>
      </p:sp>
      <p:sp>
        <p:nvSpPr>
          <p:cNvPr id="7" name="Marcador de Posição do Rodapé 6"/>
          <p:cNvSpPr>
            <a:spLocks noGrp="1"/>
          </p:cNvSpPr>
          <p:nvPr>
            <p:ph type="ftr" sz="quarter" idx="11"/>
          </p:nvPr>
        </p:nvSpPr>
        <p:spPr/>
        <p:txBody>
          <a:bodyPr/>
          <a:lstStyle/>
          <a:p>
            <a:r>
              <a:rPr lang="pt-PT" dirty="0" smtClean="0"/>
              <a:t>Analise e Processamento de Imagens Dot Blot</a:t>
            </a:r>
            <a:endParaRPr lang="pt-PT" dirty="0"/>
          </a:p>
        </p:txBody>
      </p:sp>
      <p:sp>
        <p:nvSpPr>
          <p:cNvPr id="8" name="Marcador de Posição do Número do Diapositivo 7"/>
          <p:cNvSpPr>
            <a:spLocks noGrp="1"/>
          </p:cNvSpPr>
          <p:nvPr>
            <p:ph type="sldNum" sz="quarter" idx="12"/>
          </p:nvPr>
        </p:nvSpPr>
        <p:spPr/>
        <p:txBody>
          <a:bodyPr/>
          <a:lstStyle/>
          <a:p>
            <a:fld id="{231D702E-A573-4EBC-9D5F-1C482DA724DA}" type="slidenum">
              <a:rPr lang="pt-PT" smtClean="0"/>
              <a:t>11</a:t>
            </a:fld>
            <a:endParaRPr lang="pt-PT"/>
          </a:p>
        </p:txBody>
      </p:sp>
    </p:spTree>
    <p:extLst>
      <p:ext uri="{BB962C8B-B14F-4D97-AF65-F5344CB8AC3E}">
        <p14:creationId xmlns:p14="http://schemas.microsoft.com/office/powerpoint/2010/main" val="40815730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971600" y="836712"/>
            <a:ext cx="2952328" cy="1200329"/>
          </a:xfrm>
          <a:prstGeom prst="rect">
            <a:avLst/>
          </a:prstGeom>
          <a:noFill/>
        </p:spPr>
        <p:txBody>
          <a:bodyPr wrap="square" rtlCol="0">
            <a:spAutoFit/>
          </a:bodyPr>
          <a:lstStyle/>
          <a:p>
            <a:r>
              <a:rPr lang="pt-PT" dirty="0" smtClean="0"/>
              <a:t>O Método que vamos Utilizar é o Método de Otsu´s , disponível na  função toolbox do Matlab </a:t>
            </a:r>
            <a:r>
              <a:rPr lang="pt-PT" i="1" dirty="0" smtClean="0"/>
              <a:t>graythresh</a:t>
            </a:r>
            <a:endParaRPr lang="pt-PT" dirty="0"/>
          </a:p>
        </p:txBody>
      </p:sp>
      <p:sp>
        <p:nvSpPr>
          <p:cNvPr id="3" name="CaixaDeTexto 2"/>
          <p:cNvSpPr txBox="1"/>
          <p:nvPr/>
        </p:nvSpPr>
        <p:spPr>
          <a:xfrm>
            <a:off x="3635896" y="2708920"/>
            <a:ext cx="3816424" cy="1200329"/>
          </a:xfrm>
          <a:prstGeom prst="rect">
            <a:avLst/>
          </a:prstGeom>
          <a:noFill/>
        </p:spPr>
        <p:txBody>
          <a:bodyPr wrap="square" rtlCol="0">
            <a:spAutoFit/>
          </a:bodyPr>
          <a:lstStyle/>
          <a:p>
            <a:r>
              <a:rPr lang="pt-PT" dirty="0" smtClean="0"/>
              <a:t>O método Têm como Base a Análise de um Histograma Normalizado</a:t>
            </a:r>
          </a:p>
          <a:p>
            <a:r>
              <a:rPr lang="pt-PT" dirty="0" smtClean="0"/>
              <a:t>Com uma Função discreta de Densidade de Probabilidade.</a:t>
            </a:r>
            <a:endParaRPr lang="pt-PT" dirty="0"/>
          </a:p>
        </p:txBody>
      </p:sp>
      <p:cxnSp>
        <p:nvCxnSpPr>
          <p:cNvPr id="5" name="Conexão recta unidireccional 4"/>
          <p:cNvCxnSpPr/>
          <p:nvPr/>
        </p:nvCxnSpPr>
        <p:spPr>
          <a:xfrm>
            <a:off x="5094058" y="3909249"/>
            <a:ext cx="0" cy="11759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CaixaDeTexto 5"/>
              <p:cNvSpPr txBox="1"/>
              <p:nvPr/>
            </p:nvSpPr>
            <p:spPr>
              <a:xfrm>
                <a:off x="1979712" y="5085184"/>
                <a:ext cx="6228692" cy="5719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pt-PT" i="1" smtClean="0">
                              <a:latin typeface="Cambria Math"/>
                            </a:rPr>
                          </m:ctrlPr>
                        </m:sSubPr>
                        <m:e>
                          <m:r>
                            <a:rPr lang="pt-PT" b="0" i="1" smtClean="0">
                              <a:latin typeface="Cambria Math"/>
                            </a:rPr>
                            <m:t>𝑝</m:t>
                          </m:r>
                        </m:e>
                        <m:sub>
                          <m:r>
                            <a:rPr lang="pt-PT" b="0" i="1" smtClean="0">
                              <a:latin typeface="Cambria Math"/>
                            </a:rPr>
                            <m:t>𝑟</m:t>
                          </m:r>
                        </m:sub>
                      </m:sSub>
                      <m:d>
                        <m:dPr>
                          <m:ctrlPr>
                            <a:rPr lang="pt-PT" b="0" i="1" smtClean="0">
                              <a:latin typeface="Cambria Math"/>
                            </a:rPr>
                          </m:ctrlPr>
                        </m:dPr>
                        <m:e>
                          <m:sSub>
                            <m:sSubPr>
                              <m:ctrlPr>
                                <a:rPr lang="pt-PT" b="0" i="1" smtClean="0">
                                  <a:latin typeface="Cambria Math"/>
                                </a:rPr>
                              </m:ctrlPr>
                            </m:sSubPr>
                            <m:e>
                              <m:r>
                                <a:rPr lang="pt-PT" b="0" i="1" smtClean="0">
                                  <a:latin typeface="Cambria Math"/>
                                </a:rPr>
                                <m:t>𝑟</m:t>
                              </m:r>
                            </m:e>
                            <m:sub>
                              <m:r>
                                <a:rPr lang="pt-PT" b="0" i="1" smtClean="0">
                                  <a:latin typeface="Cambria Math"/>
                                </a:rPr>
                                <m:t>𝑞</m:t>
                              </m:r>
                            </m:sub>
                          </m:sSub>
                        </m:e>
                      </m:d>
                      <m:r>
                        <a:rPr lang="pt-PT" b="0" i="1" smtClean="0">
                          <a:latin typeface="Cambria Math"/>
                        </a:rPr>
                        <m:t>=</m:t>
                      </m:r>
                      <m:f>
                        <m:fPr>
                          <m:ctrlPr>
                            <a:rPr lang="pt-PT" b="0" i="1" smtClean="0">
                              <a:latin typeface="Cambria Math"/>
                            </a:rPr>
                          </m:ctrlPr>
                        </m:fPr>
                        <m:num>
                          <m:sSub>
                            <m:sSubPr>
                              <m:ctrlPr>
                                <a:rPr lang="pt-PT" b="0" i="1" smtClean="0">
                                  <a:latin typeface="Cambria Math"/>
                                </a:rPr>
                              </m:ctrlPr>
                            </m:sSubPr>
                            <m:e>
                              <m:r>
                                <a:rPr lang="pt-PT" b="0" i="1" smtClean="0">
                                  <a:latin typeface="Cambria Math"/>
                                </a:rPr>
                                <m:t>𝑛</m:t>
                              </m:r>
                            </m:e>
                            <m:sub>
                              <m:r>
                                <a:rPr lang="pt-PT" b="0" i="1" smtClean="0">
                                  <a:latin typeface="Cambria Math"/>
                                </a:rPr>
                                <m:t>𝑞</m:t>
                              </m:r>
                            </m:sub>
                          </m:sSub>
                        </m:num>
                        <m:den>
                          <m:r>
                            <a:rPr lang="pt-PT" b="0" i="1" smtClean="0">
                              <a:latin typeface="Cambria Math"/>
                            </a:rPr>
                            <m:t>𝑛</m:t>
                          </m:r>
                        </m:den>
                      </m:f>
                      <m:r>
                        <a:rPr lang="pt-PT" b="0" i="1" smtClean="0">
                          <a:latin typeface="Cambria Math"/>
                        </a:rPr>
                        <m:t>                                      </m:t>
                      </m:r>
                      <m:r>
                        <a:rPr lang="pt-PT" b="0" i="1" smtClean="0">
                          <a:latin typeface="Cambria Math"/>
                        </a:rPr>
                        <m:t>𝑞</m:t>
                      </m:r>
                      <m:r>
                        <a:rPr lang="pt-PT" b="0" i="1" smtClean="0">
                          <a:latin typeface="Cambria Math"/>
                        </a:rPr>
                        <m:t>=0,1,2….,</m:t>
                      </m:r>
                      <m:r>
                        <a:rPr lang="pt-PT" b="0" i="1" smtClean="0">
                          <a:latin typeface="Cambria Math"/>
                        </a:rPr>
                        <m:t>𝐿</m:t>
                      </m:r>
                      <m:r>
                        <a:rPr lang="pt-PT" b="0" i="1" smtClean="0">
                          <a:latin typeface="Cambria Math"/>
                        </a:rPr>
                        <m:t>−1</m:t>
                      </m:r>
                    </m:oMath>
                  </m:oMathPara>
                </a14:m>
                <a:endParaRPr lang="pt-PT" dirty="0"/>
              </a:p>
            </p:txBody>
          </p:sp>
        </mc:Choice>
        <mc:Fallback xmlns="">
          <p:sp>
            <p:nvSpPr>
              <p:cNvPr id="6" name="CaixaDeTexto 5"/>
              <p:cNvSpPr txBox="1">
                <a:spLocks noRot="1" noChangeAspect="1" noMove="1" noResize="1" noEditPoints="1" noAdjustHandles="1" noChangeArrowheads="1" noChangeShapeType="1" noTextEdit="1"/>
              </p:cNvSpPr>
              <p:nvPr/>
            </p:nvSpPr>
            <p:spPr>
              <a:xfrm>
                <a:off x="1979712" y="5085184"/>
                <a:ext cx="6228692" cy="571951"/>
              </a:xfrm>
              <a:prstGeom prst="rect">
                <a:avLst/>
              </a:prstGeom>
              <a:blipFill rotWithShape="1">
                <a:blip r:embed="rId3"/>
                <a:stretch>
                  <a:fillRect/>
                </a:stretch>
              </a:blipFill>
            </p:spPr>
            <p:txBody>
              <a:bodyPr/>
              <a:lstStyle/>
              <a:p>
                <a:r>
                  <a:rPr lang="pt-PT">
                    <a:noFill/>
                  </a:rPr>
                  <a:t> </a:t>
                </a:r>
              </a:p>
            </p:txBody>
          </p:sp>
        </mc:Fallback>
      </mc:AlternateContent>
      <p:sp>
        <p:nvSpPr>
          <p:cNvPr id="7" name="CaixaDeTexto 6"/>
          <p:cNvSpPr txBox="1"/>
          <p:nvPr/>
        </p:nvSpPr>
        <p:spPr>
          <a:xfrm>
            <a:off x="4114800" y="2977116"/>
            <a:ext cx="184731" cy="369332"/>
          </a:xfrm>
          <a:prstGeom prst="rect">
            <a:avLst/>
          </a:prstGeom>
          <a:noFill/>
        </p:spPr>
        <p:txBody>
          <a:bodyPr wrap="none" rtlCol="0">
            <a:spAutoFit/>
          </a:bodyPr>
          <a:lstStyle/>
          <a:p>
            <a:endParaRPr lang="pt-PT" dirty="0"/>
          </a:p>
        </p:txBody>
      </p:sp>
      <p:sp>
        <p:nvSpPr>
          <p:cNvPr id="4" name="Marcador de Posição da Data 3"/>
          <p:cNvSpPr>
            <a:spLocks noGrp="1"/>
          </p:cNvSpPr>
          <p:nvPr>
            <p:ph type="dt" sz="half" idx="10"/>
          </p:nvPr>
        </p:nvSpPr>
        <p:spPr/>
        <p:txBody>
          <a:bodyPr/>
          <a:lstStyle/>
          <a:p>
            <a:fld id="{22CC2A5C-63DE-4AF2-A401-DBB4BE09AC85}" type="datetime1">
              <a:rPr lang="pt-PT" smtClean="0"/>
              <a:t>29-01-2013</a:t>
            </a:fld>
            <a:endParaRPr lang="pt-PT"/>
          </a:p>
        </p:txBody>
      </p:sp>
      <p:sp>
        <p:nvSpPr>
          <p:cNvPr id="8" name="Marcador de Posição do Rodapé 7"/>
          <p:cNvSpPr>
            <a:spLocks noGrp="1"/>
          </p:cNvSpPr>
          <p:nvPr>
            <p:ph type="ftr" sz="quarter" idx="11"/>
          </p:nvPr>
        </p:nvSpPr>
        <p:spPr/>
        <p:txBody>
          <a:bodyPr/>
          <a:lstStyle/>
          <a:p>
            <a:r>
              <a:rPr lang="pt-PT" dirty="0" smtClean="0"/>
              <a:t>Analise e Processamento de Imagens Dot Blot</a:t>
            </a:r>
            <a:endParaRPr lang="pt-PT" dirty="0"/>
          </a:p>
        </p:txBody>
      </p:sp>
      <p:sp>
        <p:nvSpPr>
          <p:cNvPr id="9" name="Marcador de Posição do Número do Diapositivo 8"/>
          <p:cNvSpPr>
            <a:spLocks noGrp="1"/>
          </p:cNvSpPr>
          <p:nvPr>
            <p:ph type="sldNum" sz="quarter" idx="12"/>
          </p:nvPr>
        </p:nvSpPr>
        <p:spPr/>
        <p:txBody>
          <a:bodyPr/>
          <a:lstStyle/>
          <a:p>
            <a:fld id="{231D702E-A573-4EBC-9D5F-1C482DA724DA}" type="slidenum">
              <a:rPr lang="pt-PT" smtClean="0"/>
              <a:t>12</a:t>
            </a:fld>
            <a:endParaRPr lang="pt-PT"/>
          </a:p>
        </p:txBody>
      </p:sp>
    </p:spTree>
    <p:extLst>
      <p:ext uri="{BB962C8B-B14F-4D97-AF65-F5344CB8AC3E}">
        <p14:creationId xmlns:p14="http://schemas.microsoft.com/office/powerpoint/2010/main" val="22515427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1"/>
          <p:cNvSpPr/>
          <p:nvPr/>
        </p:nvSpPr>
        <p:spPr>
          <a:xfrm>
            <a:off x="1331640" y="1063920"/>
            <a:ext cx="6264696" cy="244827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3" name="Rectângulo 2"/>
          <p:cNvSpPr/>
          <p:nvPr/>
        </p:nvSpPr>
        <p:spPr>
          <a:xfrm>
            <a:off x="995799" y="1063920"/>
            <a:ext cx="3348372" cy="24482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t-PT" dirty="0" smtClean="0"/>
              <a:t>C0</a:t>
            </a:r>
            <a:endParaRPr lang="pt-PT" dirty="0"/>
          </a:p>
        </p:txBody>
      </p:sp>
      <p:sp>
        <p:nvSpPr>
          <p:cNvPr id="4" name="Rectângulo 3"/>
          <p:cNvSpPr/>
          <p:nvPr/>
        </p:nvSpPr>
        <p:spPr>
          <a:xfrm>
            <a:off x="4401879" y="1063920"/>
            <a:ext cx="3780420" cy="2448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C1</a:t>
            </a:r>
            <a:endParaRPr lang="pt-PT" dirty="0"/>
          </a:p>
        </p:txBody>
      </p:sp>
      <mc:AlternateContent xmlns:mc="http://schemas.openxmlformats.org/markup-compatibility/2006" xmlns:a14="http://schemas.microsoft.com/office/drawing/2010/main">
        <mc:Choice Requires="a14">
          <p:sp>
            <p:nvSpPr>
              <p:cNvPr id="5" name="CaixaDeTexto 4"/>
              <p:cNvSpPr txBox="1"/>
              <p:nvPr/>
            </p:nvSpPr>
            <p:spPr>
              <a:xfrm>
                <a:off x="1763688" y="1268760"/>
                <a:ext cx="194421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PT" i="1" dirty="0" smtClean="0">
                          <a:latin typeface="Cambria Math"/>
                        </a:rPr>
                        <m:t>𝑃</m:t>
                      </m:r>
                      <m:d>
                        <m:dPr>
                          <m:ctrlPr>
                            <a:rPr lang="pt-PT" i="1" dirty="0" smtClean="0">
                              <a:latin typeface="Cambria Math"/>
                            </a:rPr>
                          </m:ctrlPr>
                        </m:dPr>
                        <m:e>
                          <m:r>
                            <a:rPr lang="pt-PT" i="1" dirty="0" smtClean="0">
                              <a:latin typeface="Cambria Math"/>
                            </a:rPr>
                            <m:t>𝐶</m:t>
                          </m:r>
                          <m:r>
                            <a:rPr lang="pt-PT" i="1" dirty="0" smtClean="0">
                              <a:latin typeface="Cambria Math"/>
                            </a:rPr>
                            <m:t>0</m:t>
                          </m:r>
                        </m:e>
                      </m:d>
                      <m:r>
                        <a:rPr lang="pt-PT" i="1" dirty="0" smtClean="0">
                          <a:latin typeface="Cambria Math"/>
                        </a:rPr>
                        <m:t>=</m:t>
                      </m:r>
                      <m:sSub>
                        <m:sSubPr>
                          <m:ctrlPr>
                            <a:rPr lang="pt-PT" i="1" dirty="0" smtClean="0">
                              <a:latin typeface="Cambria Math"/>
                            </a:rPr>
                          </m:ctrlPr>
                        </m:sSubPr>
                        <m:e>
                          <m:r>
                            <a:rPr lang="pt-PT" b="0" i="1" dirty="0" smtClean="0">
                              <a:latin typeface="Cambria Math"/>
                            </a:rPr>
                            <m:t>𝑤</m:t>
                          </m:r>
                        </m:e>
                        <m:sub>
                          <m:r>
                            <a:rPr lang="pt-PT" b="0" i="1" dirty="0" smtClean="0">
                              <a:latin typeface="Cambria Math"/>
                            </a:rPr>
                            <m:t>0</m:t>
                          </m:r>
                        </m:sub>
                      </m:sSub>
                    </m:oMath>
                  </m:oMathPara>
                </a14:m>
                <a:endParaRPr lang="pt-PT" dirty="0"/>
              </a:p>
            </p:txBody>
          </p:sp>
        </mc:Choice>
        <mc:Fallback xmlns="">
          <p:sp>
            <p:nvSpPr>
              <p:cNvPr id="5" name="CaixaDeTexto 4"/>
              <p:cNvSpPr txBox="1">
                <a:spLocks noRot="1" noChangeAspect="1" noMove="1" noResize="1" noEditPoints="1" noAdjustHandles="1" noChangeArrowheads="1" noChangeShapeType="1" noTextEdit="1"/>
              </p:cNvSpPr>
              <p:nvPr/>
            </p:nvSpPr>
            <p:spPr>
              <a:xfrm>
                <a:off x="1763688" y="1268760"/>
                <a:ext cx="1944216" cy="369332"/>
              </a:xfrm>
              <a:prstGeom prst="rect">
                <a:avLst/>
              </a:prstGeom>
              <a:blipFill rotWithShape="1">
                <a:blip r:embed="rId2"/>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6" name="CaixaDeTexto 5"/>
              <p:cNvSpPr txBox="1"/>
              <p:nvPr/>
            </p:nvSpPr>
            <p:spPr>
              <a:xfrm>
                <a:off x="5598114" y="1247436"/>
                <a:ext cx="194421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pt-PT" i="1" dirty="0" smtClean="0">
                          <a:latin typeface="Cambria Math"/>
                        </a:rPr>
                        <m:t>𝑃</m:t>
                      </m:r>
                      <m:d>
                        <m:dPr>
                          <m:ctrlPr>
                            <a:rPr lang="pt-PT" i="1" dirty="0" smtClean="0">
                              <a:latin typeface="Cambria Math"/>
                            </a:rPr>
                          </m:ctrlPr>
                        </m:dPr>
                        <m:e>
                          <m:r>
                            <a:rPr lang="pt-PT" i="1" dirty="0" smtClean="0">
                              <a:latin typeface="Cambria Math"/>
                            </a:rPr>
                            <m:t>𝐶</m:t>
                          </m:r>
                          <m:r>
                            <a:rPr lang="pt-PT" b="0" i="1" dirty="0" smtClean="0">
                              <a:latin typeface="Cambria Math"/>
                            </a:rPr>
                            <m:t>1</m:t>
                          </m:r>
                        </m:e>
                      </m:d>
                      <m:r>
                        <a:rPr lang="pt-PT" i="1" dirty="0" smtClean="0">
                          <a:latin typeface="Cambria Math"/>
                        </a:rPr>
                        <m:t>=</m:t>
                      </m:r>
                      <m:sSub>
                        <m:sSubPr>
                          <m:ctrlPr>
                            <a:rPr lang="pt-PT" i="1" dirty="0" smtClean="0">
                              <a:latin typeface="Cambria Math"/>
                            </a:rPr>
                          </m:ctrlPr>
                        </m:sSubPr>
                        <m:e>
                          <m:r>
                            <a:rPr lang="pt-PT" b="0" i="1" dirty="0" smtClean="0">
                              <a:latin typeface="Cambria Math"/>
                            </a:rPr>
                            <m:t>𝑤</m:t>
                          </m:r>
                        </m:e>
                        <m:sub>
                          <m:r>
                            <a:rPr lang="pt-PT" b="0" i="1" dirty="0" smtClean="0">
                              <a:latin typeface="Cambria Math"/>
                            </a:rPr>
                            <m:t>1</m:t>
                          </m:r>
                        </m:sub>
                      </m:sSub>
                    </m:oMath>
                  </m:oMathPara>
                </a14:m>
                <a:endParaRPr lang="pt-PT" dirty="0"/>
              </a:p>
            </p:txBody>
          </p:sp>
        </mc:Choice>
        <mc:Fallback xmlns="">
          <p:sp>
            <p:nvSpPr>
              <p:cNvPr id="6" name="CaixaDeTexto 5"/>
              <p:cNvSpPr txBox="1">
                <a:spLocks noRot="1" noChangeAspect="1" noMove="1" noResize="1" noEditPoints="1" noAdjustHandles="1" noChangeArrowheads="1" noChangeShapeType="1" noTextEdit="1"/>
              </p:cNvSpPr>
              <p:nvPr/>
            </p:nvSpPr>
            <p:spPr>
              <a:xfrm>
                <a:off x="5598114" y="1247436"/>
                <a:ext cx="1944216" cy="369332"/>
              </a:xfrm>
              <a:prstGeom prst="rect">
                <a:avLst/>
              </a:prstGeom>
              <a:blipFill rotWithShape="1">
                <a:blip r:embed="rId3"/>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7" name="CaixaDeTexto 6"/>
              <p:cNvSpPr txBox="1"/>
              <p:nvPr/>
            </p:nvSpPr>
            <p:spPr>
              <a:xfrm>
                <a:off x="2123728" y="4005064"/>
                <a:ext cx="2340260" cy="3916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pt-PT" i="1" smtClean="0">
                              <a:latin typeface="Cambria Math"/>
                            </a:rPr>
                          </m:ctrlPr>
                        </m:sSubPr>
                        <m:e>
                          <m:r>
                            <a:rPr lang="pt-PT" i="1" smtClean="0">
                              <a:latin typeface="Cambria Math"/>
                            </a:rPr>
                            <m:t>𝝻</m:t>
                          </m:r>
                        </m:e>
                        <m:sub>
                          <m:r>
                            <a:rPr lang="pt-PT" b="0" i="1" smtClean="0">
                              <a:latin typeface="Cambria Math"/>
                            </a:rPr>
                            <m:t>𝑗</m:t>
                          </m:r>
                        </m:sub>
                      </m:sSub>
                      <m:r>
                        <a:rPr lang="pt-PT" b="0" i="1" smtClean="0">
                          <a:latin typeface="Cambria Math"/>
                        </a:rPr>
                        <m:t>     </m:t>
                      </m:r>
                      <m:r>
                        <a:rPr lang="pt-PT" b="0" i="1" smtClean="0">
                          <a:latin typeface="Cambria Math"/>
                        </a:rPr>
                        <m:t>𝑐𝑜𝑚</m:t>
                      </m:r>
                      <m:r>
                        <a:rPr lang="pt-PT" b="0" i="1" smtClean="0">
                          <a:latin typeface="Cambria Math"/>
                        </a:rPr>
                        <m:t> </m:t>
                      </m:r>
                      <m:r>
                        <a:rPr lang="pt-PT" b="0" i="1" smtClean="0">
                          <a:latin typeface="Cambria Math"/>
                        </a:rPr>
                        <m:t>𝑗</m:t>
                      </m:r>
                      <m:r>
                        <a:rPr lang="pt-PT" b="0" i="1" smtClean="0">
                          <a:latin typeface="Cambria Math"/>
                        </a:rPr>
                        <m:t>=0,1,</m:t>
                      </m:r>
                      <m:r>
                        <a:rPr lang="pt-PT" b="0" i="1" smtClean="0">
                          <a:latin typeface="Cambria Math"/>
                        </a:rPr>
                        <m:t>𝑇</m:t>
                      </m:r>
                    </m:oMath>
                  </m:oMathPara>
                </a14:m>
                <a:endParaRPr lang="pt-PT" dirty="0"/>
              </a:p>
            </p:txBody>
          </p:sp>
        </mc:Choice>
        <mc:Fallback xmlns="">
          <p:sp>
            <p:nvSpPr>
              <p:cNvPr id="7" name="CaixaDeTexto 6"/>
              <p:cNvSpPr txBox="1">
                <a:spLocks noRot="1" noChangeAspect="1" noMove="1" noResize="1" noEditPoints="1" noAdjustHandles="1" noChangeArrowheads="1" noChangeShapeType="1" noTextEdit="1"/>
              </p:cNvSpPr>
              <p:nvPr/>
            </p:nvSpPr>
            <p:spPr>
              <a:xfrm>
                <a:off x="2123728" y="4005064"/>
                <a:ext cx="2340260" cy="391646"/>
              </a:xfrm>
              <a:prstGeom prst="rect">
                <a:avLst/>
              </a:prstGeom>
              <a:blipFill rotWithShape="1">
                <a:blip r:embed="rId4"/>
                <a:stretch>
                  <a:fillRect b="-7813"/>
                </a:stretch>
              </a:blipFill>
            </p:spPr>
            <p:txBody>
              <a:bodyPr/>
              <a:lstStyle/>
              <a:p>
                <a:r>
                  <a:rPr lang="pt-PT">
                    <a:noFill/>
                  </a:rPr>
                  <a:t> </a:t>
                </a:r>
              </a:p>
            </p:txBody>
          </p:sp>
        </mc:Fallback>
      </mc:AlternateContent>
      <p:sp>
        <p:nvSpPr>
          <p:cNvPr id="8" name="CaixaDeTexto 7"/>
          <p:cNvSpPr txBox="1"/>
          <p:nvPr/>
        </p:nvSpPr>
        <p:spPr>
          <a:xfrm>
            <a:off x="2735796" y="4941168"/>
            <a:ext cx="2862318" cy="923330"/>
          </a:xfrm>
          <a:prstGeom prst="rect">
            <a:avLst/>
          </a:prstGeom>
          <a:noFill/>
        </p:spPr>
        <p:txBody>
          <a:bodyPr wrap="square" rtlCol="0">
            <a:spAutoFit/>
          </a:bodyPr>
          <a:lstStyle/>
          <a:p>
            <a:r>
              <a:rPr lang="pt-PT" dirty="0" smtClean="0"/>
              <a:t>Valor Esperado da Intensidade dos Pixéis no Conjunto j</a:t>
            </a:r>
            <a:endParaRPr lang="pt-PT" dirty="0"/>
          </a:p>
        </p:txBody>
      </p:sp>
      <p:cxnSp>
        <p:nvCxnSpPr>
          <p:cNvPr id="10" name="Conexão recta unidireccional 9"/>
          <p:cNvCxnSpPr>
            <a:stCxn id="7" idx="2"/>
          </p:cNvCxnSpPr>
          <p:nvPr/>
        </p:nvCxnSpPr>
        <p:spPr>
          <a:xfrm>
            <a:off x="3293858" y="4396710"/>
            <a:ext cx="0" cy="5444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Marcador de Posição da Data 8"/>
          <p:cNvSpPr>
            <a:spLocks noGrp="1"/>
          </p:cNvSpPr>
          <p:nvPr>
            <p:ph type="dt" sz="half" idx="10"/>
          </p:nvPr>
        </p:nvSpPr>
        <p:spPr/>
        <p:txBody>
          <a:bodyPr/>
          <a:lstStyle/>
          <a:p>
            <a:fld id="{DADC314A-0B19-4740-BBD1-9B93BB6CDF1E}" type="datetime1">
              <a:rPr lang="pt-PT" smtClean="0"/>
              <a:t>29-01-2013</a:t>
            </a:fld>
            <a:endParaRPr lang="pt-PT"/>
          </a:p>
        </p:txBody>
      </p:sp>
      <p:sp>
        <p:nvSpPr>
          <p:cNvPr id="11" name="Marcador de Posição do Rodapé 10"/>
          <p:cNvSpPr>
            <a:spLocks noGrp="1"/>
          </p:cNvSpPr>
          <p:nvPr>
            <p:ph type="ftr" sz="quarter" idx="11"/>
          </p:nvPr>
        </p:nvSpPr>
        <p:spPr/>
        <p:txBody>
          <a:bodyPr/>
          <a:lstStyle/>
          <a:p>
            <a:r>
              <a:rPr lang="pt-PT" dirty="0" smtClean="0"/>
              <a:t>Analise e Processamento de Imagens Dot Blot</a:t>
            </a:r>
            <a:endParaRPr lang="pt-PT" dirty="0"/>
          </a:p>
        </p:txBody>
      </p:sp>
      <p:sp>
        <p:nvSpPr>
          <p:cNvPr id="12" name="Marcador de Posição do Número do Diapositivo 11"/>
          <p:cNvSpPr>
            <a:spLocks noGrp="1"/>
          </p:cNvSpPr>
          <p:nvPr>
            <p:ph type="sldNum" sz="quarter" idx="12"/>
          </p:nvPr>
        </p:nvSpPr>
        <p:spPr/>
        <p:txBody>
          <a:bodyPr/>
          <a:lstStyle/>
          <a:p>
            <a:fld id="{231D702E-A573-4EBC-9D5F-1C482DA724DA}" type="slidenum">
              <a:rPr lang="pt-PT" smtClean="0"/>
              <a:t>13</a:t>
            </a:fld>
            <a:endParaRPr lang="pt-PT"/>
          </a:p>
        </p:txBody>
      </p:sp>
    </p:spTree>
    <p:extLst>
      <p:ext uri="{BB962C8B-B14F-4D97-AF65-F5344CB8AC3E}">
        <p14:creationId xmlns:p14="http://schemas.microsoft.com/office/powerpoint/2010/main" val="27475514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924129" y="1143328"/>
            <a:ext cx="2952328" cy="1477328"/>
          </a:xfrm>
          <a:prstGeom prst="rect">
            <a:avLst/>
          </a:prstGeom>
          <a:noFill/>
        </p:spPr>
        <p:txBody>
          <a:bodyPr wrap="square" rtlCol="0">
            <a:spAutoFit/>
          </a:bodyPr>
          <a:lstStyle/>
          <a:p>
            <a:r>
              <a:rPr lang="pt-PT" dirty="0" smtClean="0"/>
              <a:t>Isto Tudo para Dizer que o Método de Otsu</a:t>
            </a:r>
            <a:r>
              <a:rPr lang="pt-PT" dirty="0"/>
              <a:t> </a:t>
            </a:r>
            <a:r>
              <a:rPr lang="pt-PT" dirty="0" smtClean="0"/>
              <a:t> escolhe um k , de tal modo, que minimiza a variância entre classes:</a:t>
            </a:r>
            <a:endParaRPr lang="pt-PT" dirty="0"/>
          </a:p>
        </p:txBody>
      </p:sp>
      <mc:AlternateContent xmlns:mc="http://schemas.openxmlformats.org/markup-compatibility/2006" xmlns:a14="http://schemas.microsoft.com/office/drawing/2010/main">
        <mc:Choice Requires="a14">
          <p:sp>
            <p:nvSpPr>
              <p:cNvPr id="3" name="CaixaDeTexto 2"/>
              <p:cNvSpPr txBox="1"/>
              <p:nvPr/>
            </p:nvSpPr>
            <p:spPr>
              <a:xfrm>
                <a:off x="3802644" y="3717032"/>
                <a:ext cx="446449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pt-PT" i="1" smtClean="0">
                              <a:latin typeface="Cambria Math"/>
                            </a:rPr>
                          </m:ctrlPr>
                        </m:sSupPr>
                        <m:e>
                          <m:sSub>
                            <m:sSubPr>
                              <m:ctrlPr>
                                <a:rPr lang="pt-PT" i="1">
                                  <a:latin typeface="Cambria Math"/>
                                </a:rPr>
                              </m:ctrlPr>
                            </m:sSubPr>
                            <m:e>
                              <m:r>
                                <a:rPr lang="pt-PT" i="1">
                                  <a:latin typeface="Cambria Math"/>
                                  <a:ea typeface="Cambria Math"/>
                                </a:rPr>
                                <m:t>𝜎</m:t>
                              </m:r>
                            </m:e>
                            <m:sub>
                              <m:r>
                                <a:rPr lang="pt-PT" i="1">
                                  <a:latin typeface="Cambria Math"/>
                                </a:rPr>
                                <m:t>𝐵</m:t>
                              </m:r>
                            </m:sub>
                          </m:sSub>
                        </m:e>
                        <m:sup>
                          <m:r>
                            <a:rPr lang="pt-PT" b="0" i="1" smtClean="0">
                              <a:latin typeface="Cambria Math"/>
                            </a:rPr>
                            <m:t>2</m:t>
                          </m:r>
                        </m:sup>
                      </m:sSup>
                      <m:r>
                        <a:rPr lang="pt-PT" b="0" i="1" smtClean="0">
                          <a:latin typeface="Cambria Math"/>
                        </a:rPr>
                        <m:t>= </m:t>
                      </m:r>
                      <m:sSub>
                        <m:sSubPr>
                          <m:ctrlPr>
                            <a:rPr lang="pt-PT" b="0" i="1" smtClean="0">
                              <a:latin typeface="Cambria Math"/>
                              <a:ea typeface="Cambria Math"/>
                            </a:rPr>
                          </m:ctrlPr>
                        </m:sSubPr>
                        <m:e>
                          <m:r>
                            <a:rPr lang="pt-PT" i="1">
                              <a:latin typeface="Cambria Math"/>
                              <a:ea typeface="Cambria Math"/>
                            </a:rPr>
                            <m:t>𝜔</m:t>
                          </m:r>
                        </m:e>
                        <m:sub>
                          <m:r>
                            <a:rPr lang="pt-PT" b="0" i="1" smtClean="0">
                              <a:latin typeface="Cambria Math"/>
                              <a:ea typeface="Cambria Math"/>
                            </a:rPr>
                            <m:t>0</m:t>
                          </m:r>
                        </m:sub>
                      </m:sSub>
                      <m:sSup>
                        <m:sSupPr>
                          <m:ctrlPr>
                            <a:rPr lang="pt-PT" b="0" i="1" smtClean="0">
                              <a:latin typeface="Cambria Math"/>
                              <a:ea typeface="Cambria Math"/>
                            </a:rPr>
                          </m:ctrlPr>
                        </m:sSupPr>
                        <m:e>
                          <m:r>
                            <a:rPr lang="pt-PT" b="0" i="1" smtClean="0">
                              <a:latin typeface="Cambria Math"/>
                              <a:ea typeface="Cambria Math"/>
                            </a:rPr>
                            <m:t>(</m:t>
                          </m:r>
                          <m:sSub>
                            <m:sSubPr>
                              <m:ctrlPr>
                                <a:rPr lang="pt-PT" b="0" i="1" smtClean="0">
                                  <a:latin typeface="Cambria Math"/>
                                  <a:ea typeface="Cambria Math"/>
                                </a:rPr>
                              </m:ctrlPr>
                            </m:sSubPr>
                            <m:e>
                              <m:r>
                                <a:rPr lang="pt-PT" b="0" i="1" smtClean="0">
                                  <a:latin typeface="Cambria Math"/>
                                  <a:ea typeface="Cambria Math"/>
                                </a:rPr>
                                <m:t>𝜇</m:t>
                              </m:r>
                            </m:e>
                            <m:sub>
                              <m:r>
                                <a:rPr lang="pt-PT" b="0" i="1" smtClean="0">
                                  <a:latin typeface="Cambria Math"/>
                                  <a:ea typeface="Cambria Math"/>
                                </a:rPr>
                                <m:t>0</m:t>
                              </m:r>
                            </m:sub>
                          </m:sSub>
                          <m:r>
                            <a:rPr lang="pt-PT" b="0" i="1" smtClean="0">
                              <a:latin typeface="Cambria Math"/>
                              <a:ea typeface="Cambria Math"/>
                            </a:rPr>
                            <m:t>−</m:t>
                          </m:r>
                          <m:sSub>
                            <m:sSubPr>
                              <m:ctrlPr>
                                <a:rPr lang="pt-PT" i="1">
                                  <a:latin typeface="Cambria Math"/>
                                  <a:ea typeface="Cambria Math"/>
                                </a:rPr>
                              </m:ctrlPr>
                            </m:sSubPr>
                            <m:e>
                              <m:r>
                                <a:rPr lang="pt-PT" i="1">
                                  <a:latin typeface="Cambria Math"/>
                                  <a:ea typeface="Cambria Math"/>
                                </a:rPr>
                                <m:t>𝜇</m:t>
                              </m:r>
                            </m:e>
                            <m:sub>
                              <m:r>
                                <a:rPr lang="pt-PT" b="0" i="1" smtClean="0">
                                  <a:latin typeface="Cambria Math"/>
                                  <a:ea typeface="Cambria Math"/>
                                </a:rPr>
                                <m:t>𝑡</m:t>
                              </m:r>
                            </m:sub>
                          </m:sSub>
                          <m:r>
                            <a:rPr lang="pt-PT" b="0" i="1" smtClean="0">
                              <a:latin typeface="Cambria Math"/>
                              <a:ea typeface="Cambria Math"/>
                            </a:rPr>
                            <m:t>)</m:t>
                          </m:r>
                        </m:e>
                        <m:sup>
                          <m:r>
                            <a:rPr lang="pt-PT" b="0" i="1" smtClean="0">
                              <a:latin typeface="Cambria Math"/>
                              <a:ea typeface="Cambria Math"/>
                            </a:rPr>
                            <m:t>2</m:t>
                          </m:r>
                        </m:sup>
                      </m:sSup>
                      <m:r>
                        <a:rPr lang="pt-PT" b="0" i="1" smtClean="0">
                          <a:latin typeface="Cambria Math"/>
                          <a:ea typeface="Cambria Math"/>
                        </a:rPr>
                        <m:t>+</m:t>
                      </m:r>
                      <m:sSub>
                        <m:sSubPr>
                          <m:ctrlPr>
                            <a:rPr lang="pt-PT" i="1">
                              <a:latin typeface="Cambria Math"/>
                              <a:ea typeface="Cambria Math"/>
                            </a:rPr>
                          </m:ctrlPr>
                        </m:sSubPr>
                        <m:e>
                          <m:r>
                            <a:rPr lang="pt-PT" i="1">
                              <a:latin typeface="Cambria Math"/>
                              <a:ea typeface="Cambria Math"/>
                            </a:rPr>
                            <m:t>𝜔</m:t>
                          </m:r>
                        </m:e>
                        <m:sub>
                          <m:r>
                            <a:rPr lang="pt-PT" b="0" i="1" smtClean="0">
                              <a:latin typeface="Cambria Math"/>
                              <a:ea typeface="Cambria Math"/>
                            </a:rPr>
                            <m:t>1</m:t>
                          </m:r>
                        </m:sub>
                      </m:sSub>
                      <m:sSup>
                        <m:sSupPr>
                          <m:ctrlPr>
                            <a:rPr lang="pt-PT" i="1">
                              <a:latin typeface="Cambria Math"/>
                              <a:ea typeface="Cambria Math"/>
                            </a:rPr>
                          </m:ctrlPr>
                        </m:sSupPr>
                        <m:e>
                          <m:r>
                            <a:rPr lang="pt-PT" i="1">
                              <a:latin typeface="Cambria Math"/>
                              <a:ea typeface="Cambria Math"/>
                            </a:rPr>
                            <m:t>(</m:t>
                          </m:r>
                          <m:sSub>
                            <m:sSubPr>
                              <m:ctrlPr>
                                <a:rPr lang="pt-PT" i="1">
                                  <a:latin typeface="Cambria Math"/>
                                  <a:ea typeface="Cambria Math"/>
                                </a:rPr>
                              </m:ctrlPr>
                            </m:sSubPr>
                            <m:e>
                              <m:r>
                                <a:rPr lang="pt-PT" i="1">
                                  <a:latin typeface="Cambria Math"/>
                                  <a:ea typeface="Cambria Math"/>
                                </a:rPr>
                                <m:t>𝜇</m:t>
                              </m:r>
                            </m:e>
                            <m:sub>
                              <m:r>
                                <a:rPr lang="pt-PT" b="0" i="1" smtClean="0">
                                  <a:latin typeface="Cambria Math"/>
                                  <a:ea typeface="Cambria Math"/>
                                </a:rPr>
                                <m:t>1</m:t>
                              </m:r>
                            </m:sub>
                          </m:sSub>
                          <m:r>
                            <a:rPr lang="pt-PT" i="1">
                              <a:latin typeface="Cambria Math"/>
                              <a:ea typeface="Cambria Math"/>
                            </a:rPr>
                            <m:t>−</m:t>
                          </m:r>
                          <m:sSub>
                            <m:sSubPr>
                              <m:ctrlPr>
                                <a:rPr lang="pt-PT" i="1">
                                  <a:latin typeface="Cambria Math"/>
                                  <a:ea typeface="Cambria Math"/>
                                </a:rPr>
                              </m:ctrlPr>
                            </m:sSubPr>
                            <m:e>
                              <m:r>
                                <a:rPr lang="pt-PT" i="1">
                                  <a:latin typeface="Cambria Math"/>
                                  <a:ea typeface="Cambria Math"/>
                                </a:rPr>
                                <m:t>𝜇</m:t>
                              </m:r>
                            </m:e>
                            <m:sub>
                              <m:r>
                                <a:rPr lang="pt-PT" i="1">
                                  <a:latin typeface="Cambria Math"/>
                                  <a:ea typeface="Cambria Math"/>
                                </a:rPr>
                                <m:t>𝑡</m:t>
                              </m:r>
                            </m:sub>
                          </m:sSub>
                          <m:r>
                            <a:rPr lang="pt-PT" i="1">
                              <a:latin typeface="Cambria Math"/>
                              <a:ea typeface="Cambria Math"/>
                            </a:rPr>
                            <m:t>)</m:t>
                          </m:r>
                        </m:e>
                        <m:sup>
                          <m:r>
                            <a:rPr lang="pt-PT" i="1">
                              <a:latin typeface="Cambria Math"/>
                              <a:ea typeface="Cambria Math"/>
                            </a:rPr>
                            <m:t>2</m:t>
                          </m:r>
                        </m:sup>
                      </m:sSup>
                    </m:oMath>
                  </m:oMathPara>
                </a14:m>
                <a:endParaRPr lang="pt-PT" dirty="0"/>
              </a:p>
            </p:txBody>
          </p:sp>
        </mc:Choice>
        <mc:Fallback xmlns="">
          <p:sp>
            <p:nvSpPr>
              <p:cNvPr id="3" name="CaixaDeTexto 2"/>
              <p:cNvSpPr txBox="1">
                <a:spLocks noRot="1" noChangeAspect="1" noMove="1" noResize="1" noEditPoints="1" noAdjustHandles="1" noChangeArrowheads="1" noChangeShapeType="1" noTextEdit="1"/>
              </p:cNvSpPr>
              <p:nvPr/>
            </p:nvSpPr>
            <p:spPr>
              <a:xfrm>
                <a:off x="3802644" y="3717032"/>
                <a:ext cx="4464496" cy="369332"/>
              </a:xfrm>
              <a:prstGeom prst="rect">
                <a:avLst/>
              </a:prstGeom>
              <a:blipFill rotWithShape="1">
                <a:blip r:embed="rId3"/>
                <a:stretch>
                  <a:fillRect b="-15000"/>
                </a:stretch>
              </a:blipFill>
            </p:spPr>
            <p:txBody>
              <a:bodyPr/>
              <a:lstStyle/>
              <a:p>
                <a:r>
                  <a:rPr lang="pt-PT">
                    <a:noFill/>
                  </a:rPr>
                  <a:t> </a:t>
                </a:r>
              </a:p>
            </p:txBody>
          </p:sp>
        </mc:Fallback>
      </mc:AlternateContent>
      <p:sp>
        <p:nvSpPr>
          <p:cNvPr id="4" name="Marcador de Posição da Data 3"/>
          <p:cNvSpPr>
            <a:spLocks noGrp="1"/>
          </p:cNvSpPr>
          <p:nvPr>
            <p:ph type="dt" sz="half" idx="10"/>
          </p:nvPr>
        </p:nvSpPr>
        <p:spPr/>
        <p:txBody>
          <a:bodyPr/>
          <a:lstStyle/>
          <a:p>
            <a:fld id="{6A0A85CA-27A3-404F-84D7-9BCF8130D092}" type="datetime1">
              <a:rPr lang="pt-PT" smtClean="0"/>
              <a:t>29-01-2013</a:t>
            </a:fld>
            <a:endParaRPr lang="pt-PT"/>
          </a:p>
        </p:txBody>
      </p:sp>
      <p:sp>
        <p:nvSpPr>
          <p:cNvPr id="5" name="Marcador de Posição do Rodapé 4"/>
          <p:cNvSpPr>
            <a:spLocks noGrp="1"/>
          </p:cNvSpPr>
          <p:nvPr>
            <p:ph type="ftr" sz="quarter" idx="11"/>
          </p:nvPr>
        </p:nvSpPr>
        <p:spPr/>
        <p:txBody>
          <a:bodyPr/>
          <a:lstStyle/>
          <a:p>
            <a:r>
              <a:rPr lang="pt-PT" dirty="0" smtClean="0"/>
              <a:t>Analise e Processamento de Imagens Dot Blot</a:t>
            </a:r>
            <a:endParaRPr lang="pt-PT" dirty="0"/>
          </a:p>
        </p:txBody>
      </p:sp>
      <p:sp>
        <p:nvSpPr>
          <p:cNvPr id="6" name="Marcador de Posição do Número do Diapositivo 5"/>
          <p:cNvSpPr>
            <a:spLocks noGrp="1"/>
          </p:cNvSpPr>
          <p:nvPr>
            <p:ph type="sldNum" sz="quarter" idx="12"/>
          </p:nvPr>
        </p:nvSpPr>
        <p:spPr/>
        <p:txBody>
          <a:bodyPr/>
          <a:lstStyle/>
          <a:p>
            <a:fld id="{231D702E-A573-4EBC-9D5F-1C482DA724DA}" type="slidenum">
              <a:rPr lang="pt-PT" smtClean="0"/>
              <a:t>14</a:t>
            </a:fld>
            <a:endParaRPr lang="pt-PT"/>
          </a:p>
        </p:txBody>
      </p:sp>
    </p:spTree>
    <p:extLst>
      <p:ext uri="{BB962C8B-B14F-4D97-AF65-F5344CB8AC3E}">
        <p14:creationId xmlns:p14="http://schemas.microsoft.com/office/powerpoint/2010/main" val="31657051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09" y="620688"/>
            <a:ext cx="53340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1309" y="2901925"/>
            <a:ext cx="3168352"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5508104" y="1484784"/>
            <a:ext cx="3024336" cy="369332"/>
          </a:xfrm>
          <a:prstGeom prst="rect">
            <a:avLst/>
          </a:prstGeom>
          <a:noFill/>
        </p:spPr>
        <p:txBody>
          <a:bodyPr wrap="square" rtlCol="0">
            <a:spAutoFit/>
          </a:bodyPr>
          <a:lstStyle/>
          <a:p>
            <a:r>
              <a:rPr lang="pt-PT" dirty="0" smtClean="0">
                <a:solidFill>
                  <a:srgbClr val="FF0000"/>
                </a:solidFill>
                <a:effectLst>
                  <a:outerShdw blurRad="38100" dist="38100" dir="2700000" algn="tl">
                    <a:srgbClr val="000000">
                      <a:alpha val="43137"/>
                    </a:srgbClr>
                  </a:outerShdw>
                </a:effectLst>
              </a:rPr>
              <a:t>T = 59</a:t>
            </a:r>
            <a:endParaRPr lang="pt-PT" dirty="0">
              <a:solidFill>
                <a:srgbClr val="FF0000"/>
              </a:solidFill>
              <a:effectLst>
                <a:outerShdw blurRad="38100" dist="38100" dir="2700000" algn="tl">
                  <a:srgbClr val="000000">
                    <a:alpha val="43137"/>
                  </a:srgbClr>
                </a:outerShdw>
              </a:effectLst>
            </a:endParaRPr>
          </a:p>
        </p:txBody>
      </p:sp>
      <p:sp>
        <p:nvSpPr>
          <p:cNvPr id="5" name="Marcador de Posição da Data 4"/>
          <p:cNvSpPr>
            <a:spLocks noGrp="1"/>
          </p:cNvSpPr>
          <p:nvPr>
            <p:ph type="dt" sz="half" idx="10"/>
          </p:nvPr>
        </p:nvSpPr>
        <p:spPr/>
        <p:txBody>
          <a:bodyPr/>
          <a:lstStyle/>
          <a:p>
            <a:fld id="{F17D0775-B3BC-4DB4-BDA0-D614B74B1D17}" type="datetime1">
              <a:rPr lang="pt-PT" smtClean="0"/>
              <a:t>29-01-2013</a:t>
            </a:fld>
            <a:endParaRPr lang="pt-PT"/>
          </a:p>
        </p:txBody>
      </p:sp>
      <p:sp>
        <p:nvSpPr>
          <p:cNvPr id="6" name="Marcador de Posição do Rodapé 5"/>
          <p:cNvSpPr>
            <a:spLocks noGrp="1"/>
          </p:cNvSpPr>
          <p:nvPr>
            <p:ph type="ftr" sz="quarter" idx="11"/>
          </p:nvPr>
        </p:nvSpPr>
        <p:spPr/>
        <p:txBody>
          <a:bodyPr/>
          <a:lstStyle/>
          <a:p>
            <a:r>
              <a:rPr lang="pt-PT" dirty="0" smtClean="0"/>
              <a:t>Analise e Processamento de Imagens Dot Blot</a:t>
            </a:r>
            <a:endParaRPr lang="pt-PT" dirty="0"/>
          </a:p>
        </p:txBody>
      </p:sp>
      <p:sp>
        <p:nvSpPr>
          <p:cNvPr id="7" name="Marcador de Posição do Número do Diapositivo 6"/>
          <p:cNvSpPr>
            <a:spLocks noGrp="1"/>
          </p:cNvSpPr>
          <p:nvPr>
            <p:ph type="sldNum" sz="quarter" idx="12"/>
          </p:nvPr>
        </p:nvSpPr>
        <p:spPr/>
        <p:txBody>
          <a:bodyPr/>
          <a:lstStyle/>
          <a:p>
            <a:fld id="{231D702E-A573-4EBC-9D5F-1C482DA724DA}" type="slidenum">
              <a:rPr lang="pt-PT" smtClean="0"/>
              <a:t>15</a:t>
            </a:fld>
            <a:endParaRPr lang="pt-PT"/>
          </a:p>
        </p:txBody>
      </p:sp>
    </p:spTree>
    <p:extLst>
      <p:ext uri="{BB962C8B-B14F-4D97-AF65-F5344CB8AC3E}">
        <p14:creationId xmlns:p14="http://schemas.microsoft.com/office/powerpoint/2010/main" val="15115173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23728" y="764704"/>
            <a:ext cx="4536504" cy="646331"/>
          </a:xfrm>
          <a:prstGeom prst="rect">
            <a:avLst/>
          </a:prstGeom>
          <a:noFill/>
        </p:spPr>
        <p:txBody>
          <a:bodyPr wrap="square" rtlCol="0">
            <a:spAutoFit/>
          </a:bodyPr>
          <a:lstStyle/>
          <a:p>
            <a:pPr algn="ctr"/>
            <a:r>
              <a:rPr lang="pt-PT" u="sng" dirty="0" smtClean="0">
                <a:solidFill>
                  <a:srgbClr val="FF0000"/>
                </a:solidFill>
              </a:rPr>
              <a:t>Problema na Fronteira</a:t>
            </a:r>
          </a:p>
          <a:p>
            <a:endParaRPr lang="pt-P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1628800"/>
            <a:ext cx="8220075"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arcador de Posição da Data 2"/>
          <p:cNvSpPr>
            <a:spLocks noGrp="1"/>
          </p:cNvSpPr>
          <p:nvPr>
            <p:ph type="dt" sz="half" idx="10"/>
          </p:nvPr>
        </p:nvSpPr>
        <p:spPr/>
        <p:txBody>
          <a:bodyPr/>
          <a:lstStyle/>
          <a:p>
            <a:fld id="{5728D1F9-FAB6-4E28-AB66-1EB8026CB5BE}" type="datetime1">
              <a:rPr lang="pt-PT" smtClean="0"/>
              <a:t>29-01-2013</a:t>
            </a:fld>
            <a:endParaRPr lang="pt-PT"/>
          </a:p>
        </p:txBody>
      </p:sp>
      <p:sp>
        <p:nvSpPr>
          <p:cNvPr id="4" name="Marcador de Posição do Rodapé 3"/>
          <p:cNvSpPr>
            <a:spLocks noGrp="1"/>
          </p:cNvSpPr>
          <p:nvPr>
            <p:ph type="ftr" sz="quarter" idx="11"/>
          </p:nvPr>
        </p:nvSpPr>
        <p:spPr/>
        <p:txBody>
          <a:bodyPr/>
          <a:lstStyle/>
          <a:p>
            <a:r>
              <a:rPr lang="pt-PT" dirty="0" smtClean="0"/>
              <a:t>Analise e Processamento de Imagens Dot Blot</a:t>
            </a:r>
            <a:endParaRPr lang="pt-PT" dirty="0"/>
          </a:p>
        </p:txBody>
      </p:sp>
      <p:sp>
        <p:nvSpPr>
          <p:cNvPr id="5" name="Marcador de Posição do Número do Diapositivo 4"/>
          <p:cNvSpPr>
            <a:spLocks noGrp="1"/>
          </p:cNvSpPr>
          <p:nvPr>
            <p:ph type="sldNum" sz="quarter" idx="12"/>
          </p:nvPr>
        </p:nvSpPr>
        <p:spPr/>
        <p:txBody>
          <a:bodyPr/>
          <a:lstStyle/>
          <a:p>
            <a:fld id="{231D702E-A573-4EBC-9D5F-1C482DA724DA}" type="slidenum">
              <a:rPr lang="pt-PT" smtClean="0"/>
              <a:t>16</a:t>
            </a:fld>
            <a:endParaRPr lang="pt-PT"/>
          </a:p>
        </p:txBody>
      </p:sp>
    </p:spTree>
    <p:extLst>
      <p:ext uri="{BB962C8B-B14F-4D97-AF65-F5344CB8AC3E}">
        <p14:creationId xmlns:p14="http://schemas.microsoft.com/office/powerpoint/2010/main" val="30557493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627784" y="661338"/>
            <a:ext cx="4608512" cy="369332"/>
          </a:xfrm>
          <a:prstGeom prst="rect">
            <a:avLst/>
          </a:prstGeom>
          <a:ln>
            <a:solidFill>
              <a:schemeClr val="accent4">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t-PT" dirty="0" smtClean="0"/>
              <a:t>Como Detectar a Fronteira ?</a:t>
            </a:r>
            <a:endParaRPr lang="pt-PT" dirty="0"/>
          </a:p>
        </p:txBody>
      </p:sp>
      <p:sp>
        <p:nvSpPr>
          <p:cNvPr id="3" name="CaixaDeTexto 2"/>
          <p:cNvSpPr txBox="1"/>
          <p:nvPr/>
        </p:nvSpPr>
        <p:spPr>
          <a:xfrm>
            <a:off x="3644052" y="1342833"/>
            <a:ext cx="3168352" cy="646331"/>
          </a:xfrm>
          <a:prstGeom prst="rect">
            <a:avLst/>
          </a:prstGeom>
          <a:noFill/>
        </p:spPr>
        <p:txBody>
          <a:bodyPr wrap="square" rtlCol="0">
            <a:spAutoFit/>
          </a:bodyPr>
          <a:lstStyle/>
          <a:p>
            <a:pPr>
              <a:lnSpc>
                <a:spcPct val="200000"/>
              </a:lnSpc>
            </a:pPr>
            <a:r>
              <a:rPr lang="pt-PT" dirty="0" smtClean="0">
                <a:solidFill>
                  <a:srgbClr val="FF0000"/>
                </a:solidFill>
              </a:rPr>
              <a:t>Filtros de Sobel são a Resposta </a:t>
            </a:r>
            <a:endParaRPr lang="pt-PT"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580" y="2636912"/>
            <a:ext cx="61531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ixaDeTexto 6"/>
          <p:cNvSpPr txBox="1"/>
          <p:nvPr/>
        </p:nvSpPr>
        <p:spPr>
          <a:xfrm>
            <a:off x="973246" y="5405898"/>
            <a:ext cx="3888432" cy="646331"/>
          </a:xfrm>
          <a:prstGeom prst="rect">
            <a:avLst/>
          </a:prstGeom>
          <a:noFill/>
        </p:spPr>
        <p:txBody>
          <a:bodyPr wrap="square" rtlCol="0">
            <a:spAutoFit/>
          </a:bodyPr>
          <a:lstStyle/>
          <a:p>
            <a:r>
              <a:rPr lang="pt-PT" dirty="0" smtClean="0"/>
              <a:t>Aplicar a Cada Ponto da Imagem  , a Magnitude do Gradiente </a:t>
            </a:r>
            <a:endParaRPr lang="pt-PT" dirty="0"/>
          </a:p>
        </p:txBody>
      </p:sp>
      <p:sp>
        <p:nvSpPr>
          <p:cNvPr id="8" name="CaixaDeTexto 7"/>
          <p:cNvSpPr txBox="1"/>
          <p:nvPr/>
        </p:nvSpPr>
        <p:spPr>
          <a:xfrm>
            <a:off x="899592" y="4900518"/>
            <a:ext cx="1080120" cy="369332"/>
          </a:xfrm>
          <a:prstGeom prst="rect">
            <a:avLst/>
          </a:prstGeom>
          <a:noFill/>
        </p:spPr>
        <p:txBody>
          <a:bodyPr wrap="square" rtlCol="0">
            <a:spAutoFit/>
          </a:bodyPr>
          <a:lstStyle/>
          <a:p>
            <a:r>
              <a:rPr lang="pt-PT" dirty="0" smtClean="0"/>
              <a:t>Nota:</a:t>
            </a:r>
            <a:endParaRPr lang="pt-PT"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768" y="5805263"/>
            <a:ext cx="105727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arcador de Posição da Data 3"/>
          <p:cNvSpPr>
            <a:spLocks noGrp="1"/>
          </p:cNvSpPr>
          <p:nvPr>
            <p:ph type="dt" sz="half" idx="10"/>
          </p:nvPr>
        </p:nvSpPr>
        <p:spPr/>
        <p:txBody>
          <a:bodyPr/>
          <a:lstStyle/>
          <a:p>
            <a:fld id="{19446968-25AC-45B2-BAA4-783034B1B615}" type="datetime1">
              <a:rPr lang="pt-PT" smtClean="0"/>
              <a:t>29-01-2013</a:t>
            </a:fld>
            <a:endParaRPr lang="pt-PT"/>
          </a:p>
        </p:txBody>
      </p:sp>
      <p:sp>
        <p:nvSpPr>
          <p:cNvPr id="5" name="Marcador de Posição do Rodapé 4"/>
          <p:cNvSpPr>
            <a:spLocks noGrp="1"/>
          </p:cNvSpPr>
          <p:nvPr>
            <p:ph type="ftr" sz="quarter" idx="11"/>
          </p:nvPr>
        </p:nvSpPr>
        <p:spPr/>
        <p:txBody>
          <a:bodyPr/>
          <a:lstStyle/>
          <a:p>
            <a:r>
              <a:rPr lang="pt-PT" dirty="0" smtClean="0"/>
              <a:t>Analise e Processamento de Imagens Dot Blot</a:t>
            </a:r>
            <a:endParaRPr lang="pt-PT" dirty="0"/>
          </a:p>
        </p:txBody>
      </p:sp>
      <p:sp>
        <p:nvSpPr>
          <p:cNvPr id="6" name="Marcador de Posição do Número do Diapositivo 5"/>
          <p:cNvSpPr>
            <a:spLocks noGrp="1"/>
          </p:cNvSpPr>
          <p:nvPr>
            <p:ph type="sldNum" sz="quarter" idx="12"/>
          </p:nvPr>
        </p:nvSpPr>
        <p:spPr/>
        <p:txBody>
          <a:bodyPr/>
          <a:lstStyle/>
          <a:p>
            <a:fld id="{231D702E-A573-4EBC-9D5F-1C482DA724DA}" type="slidenum">
              <a:rPr lang="pt-PT" smtClean="0"/>
              <a:t>17</a:t>
            </a:fld>
            <a:endParaRPr lang="pt-PT"/>
          </a:p>
        </p:txBody>
      </p:sp>
    </p:spTree>
    <p:extLst>
      <p:ext uri="{BB962C8B-B14F-4D97-AF65-F5344CB8AC3E}">
        <p14:creationId xmlns:p14="http://schemas.microsoft.com/office/powerpoint/2010/main" val="5130177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23728" y="660422"/>
            <a:ext cx="4896544" cy="646331"/>
          </a:xfrm>
          <a:prstGeom prst="rect">
            <a:avLst/>
          </a:prstGeom>
          <a:noFill/>
        </p:spPr>
        <p:txBody>
          <a:bodyPr wrap="square" rtlCol="0">
            <a:spAutoFit/>
          </a:bodyPr>
          <a:lstStyle/>
          <a:p>
            <a:pPr algn="ctr"/>
            <a:r>
              <a:rPr lang="pt-PT" dirty="0" smtClean="0">
                <a:solidFill>
                  <a:srgbClr val="FF0000"/>
                </a:solidFill>
              </a:rPr>
              <a:t>Segmentação :</a:t>
            </a:r>
          </a:p>
          <a:p>
            <a:pPr algn="ctr"/>
            <a:endParaRPr lang="pt-PT" dirty="0">
              <a:solidFill>
                <a:srgbClr val="FF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942331"/>
            <a:ext cx="2995613"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131842"/>
            <a:ext cx="345757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1140091" y="3651430"/>
            <a:ext cx="2304256" cy="646331"/>
          </a:xfrm>
          <a:prstGeom prst="rect">
            <a:avLst/>
          </a:prstGeom>
          <a:noFill/>
        </p:spPr>
        <p:txBody>
          <a:bodyPr wrap="square" rtlCol="0">
            <a:spAutoFit/>
          </a:bodyPr>
          <a:lstStyle/>
          <a:p>
            <a:r>
              <a:rPr lang="pt-PT" dirty="0" smtClean="0"/>
              <a:t>Propriedades da Segmentação:</a:t>
            </a:r>
            <a:endParaRPr lang="pt-PT" dirty="0"/>
          </a:p>
        </p:txBody>
      </p:sp>
      <p:sp>
        <p:nvSpPr>
          <p:cNvPr id="4" name="CaixaDeTexto 3"/>
          <p:cNvSpPr txBox="1"/>
          <p:nvPr/>
        </p:nvSpPr>
        <p:spPr>
          <a:xfrm>
            <a:off x="1270843" y="4664751"/>
            <a:ext cx="3672408" cy="1477328"/>
          </a:xfrm>
          <a:prstGeom prst="rect">
            <a:avLst/>
          </a:prstGeom>
          <a:noFill/>
        </p:spPr>
        <p:txBody>
          <a:bodyPr wrap="square" rtlCol="0">
            <a:spAutoFit/>
          </a:bodyPr>
          <a:lstStyle/>
          <a:p>
            <a:r>
              <a:rPr lang="pt-PT" dirty="0" smtClean="0"/>
              <a:t>Baseada em Conjuntos.</a:t>
            </a:r>
          </a:p>
          <a:p>
            <a:r>
              <a:rPr lang="pt-PT" dirty="0" smtClean="0"/>
              <a:t>A imagem é dividida num conjunto de Regiões.</a:t>
            </a:r>
          </a:p>
          <a:p>
            <a:r>
              <a:rPr lang="pt-PT" dirty="0" smtClean="0"/>
              <a:t>Cada Pixel apenas pode pertencer a uma região apenas</a:t>
            </a:r>
            <a:endParaRPr lang="pt-PT" dirty="0"/>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251" y="4869160"/>
            <a:ext cx="401002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arcador de Posição da Data 4"/>
          <p:cNvSpPr>
            <a:spLocks noGrp="1"/>
          </p:cNvSpPr>
          <p:nvPr>
            <p:ph type="dt" sz="half" idx="10"/>
          </p:nvPr>
        </p:nvSpPr>
        <p:spPr/>
        <p:txBody>
          <a:bodyPr/>
          <a:lstStyle/>
          <a:p>
            <a:fld id="{1733B8B7-2E7C-423D-852A-A93863675AC4}" type="datetime1">
              <a:rPr lang="pt-PT" smtClean="0"/>
              <a:t>29-01-2013</a:t>
            </a:fld>
            <a:endParaRPr lang="pt-PT"/>
          </a:p>
        </p:txBody>
      </p:sp>
      <p:sp>
        <p:nvSpPr>
          <p:cNvPr id="6" name="Marcador de Posição do Rodapé 5"/>
          <p:cNvSpPr>
            <a:spLocks noGrp="1"/>
          </p:cNvSpPr>
          <p:nvPr>
            <p:ph type="ftr" sz="quarter" idx="11"/>
          </p:nvPr>
        </p:nvSpPr>
        <p:spPr/>
        <p:txBody>
          <a:bodyPr/>
          <a:lstStyle/>
          <a:p>
            <a:r>
              <a:rPr lang="pt-PT" dirty="0" smtClean="0"/>
              <a:t>Analise e Processamento de Imagens Dot Blot</a:t>
            </a:r>
            <a:endParaRPr lang="pt-PT" dirty="0"/>
          </a:p>
        </p:txBody>
      </p:sp>
      <p:sp>
        <p:nvSpPr>
          <p:cNvPr id="7" name="Marcador de Posição do Número do Diapositivo 6"/>
          <p:cNvSpPr>
            <a:spLocks noGrp="1"/>
          </p:cNvSpPr>
          <p:nvPr>
            <p:ph type="sldNum" sz="quarter" idx="12"/>
          </p:nvPr>
        </p:nvSpPr>
        <p:spPr/>
        <p:txBody>
          <a:bodyPr/>
          <a:lstStyle/>
          <a:p>
            <a:fld id="{231D702E-A573-4EBC-9D5F-1C482DA724DA}" type="slidenum">
              <a:rPr lang="pt-PT" smtClean="0"/>
              <a:t>18</a:t>
            </a:fld>
            <a:endParaRPr lang="pt-PT"/>
          </a:p>
        </p:txBody>
      </p:sp>
    </p:spTree>
    <p:extLst>
      <p:ext uri="{BB962C8B-B14F-4D97-AF65-F5344CB8AC3E}">
        <p14:creationId xmlns:p14="http://schemas.microsoft.com/office/powerpoint/2010/main" val="21574884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547664" y="836712"/>
            <a:ext cx="4968552" cy="646331"/>
          </a:xfrm>
          <a:prstGeom prst="rect">
            <a:avLst/>
          </a:prstGeom>
          <a:noFill/>
        </p:spPr>
        <p:txBody>
          <a:bodyPr wrap="square" rtlCol="0">
            <a:spAutoFit/>
          </a:bodyPr>
          <a:lstStyle/>
          <a:p>
            <a:pPr algn="ctr"/>
            <a:r>
              <a:rPr lang="pt-PT" dirty="0" smtClean="0">
                <a:solidFill>
                  <a:srgbClr val="FF0000"/>
                </a:solidFill>
              </a:rPr>
              <a:t>Algumas Propriedade Básicas da Segmentação</a:t>
            </a:r>
            <a:endParaRPr lang="pt-PT" dirty="0">
              <a:solidFill>
                <a:srgbClr val="FF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687198"/>
            <a:ext cx="4152900"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5517232"/>
            <a:ext cx="32099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arcador de Posição da Data 2"/>
          <p:cNvSpPr>
            <a:spLocks noGrp="1"/>
          </p:cNvSpPr>
          <p:nvPr>
            <p:ph type="dt" sz="half" idx="10"/>
          </p:nvPr>
        </p:nvSpPr>
        <p:spPr/>
        <p:txBody>
          <a:bodyPr/>
          <a:lstStyle/>
          <a:p>
            <a:fld id="{E1E02EB6-9611-4C1D-9639-0745846A6044}" type="datetime1">
              <a:rPr lang="pt-PT" smtClean="0"/>
              <a:t>29-01-2013</a:t>
            </a:fld>
            <a:endParaRPr lang="pt-PT"/>
          </a:p>
        </p:txBody>
      </p:sp>
      <p:sp>
        <p:nvSpPr>
          <p:cNvPr id="4" name="Marcador de Posição do Rodapé 3"/>
          <p:cNvSpPr>
            <a:spLocks noGrp="1"/>
          </p:cNvSpPr>
          <p:nvPr>
            <p:ph type="ftr" sz="quarter" idx="11"/>
          </p:nvPr>
        </p:nvSpPr>
        <p:spPr/>
        <p:txBody>
          <a:bodyPr/>
          <a:lstStyle/>
          <a:p>
            <a:r>
              <a:rPr lang="pt-PT" dirty="0" smtClean="0"/>
              <a:t>Analise e Processamento de Imagens Dot Blot</a:t>
            </a:r>
            <a:endParaRPr lang="pt-PT" dirty="0"/>
          </a:p>
        </p:txBody>
      </p:sp>
      <p:sp>
        <p:nvSpPr>
          <p:cNvPr id="5" name="Marcador de Posição do Número do Diapositivo 4"/>
          <p:cNvSpPr>
            <a:spLocks noGrp="1"/>
          </p:cNvSpPr>
          <p:nvPr>
            <p:ph type="sldNum" sz="quarter" idx="12"/>
          </p:nvPr>
        </p:nvSpPr>
        <p:spPr/>
        <p:txBody>
          <a:bodyPr/>
          <a:lstStyle/>
          <a:p>
            <a:fld id="{231D702E-A573-4EBC-9D5F-1C482DA724DA}" type="slidenum">
              <a:rPr lang="pt-PT" smtClean="0"/>
              <a:t>19</a:t>
            </a:fld>
            <a:endParaRPr lang="pt-PT"/>
          </a:p>
        </p:txBody>
      </p:sp>
    </p:spTree>
    <p:extLst>
      <p:ext uri="{BB962C8B-B14F-4D97-AF65-F5344CB8AC3E}">
        <p14:creationId xmlns:p14="http://schemas.microsoft.com/office/powerpoint/2010/main" val="34830718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dirty="0" smtClean="0"/>
              <a:t>Artigo do Seminário</a:t>
            </a:r>
            <a:endParaRPr lang="pt-PT" dirty="0"/>
          </a:p>
        </p:txBody>
      </p:sp>
      <p:sp>
        <p:nvSpPr>
          <p:cNvPr id="3" name="CaixaDeTexto 2"/>
          <p:cNvSpPr txBox="1"/>
          <p:nvPr/>
        </p:nvSpPr>
        <p:spPr>
          <a:xfrm>
            <a:off x="2195736" y="2204864"/>
            <a:ext cx="5400600" cy="923330"/>
          </a:xfrm>
          <a:prstGeom prst="rect">
            <a:avLst/>
          </a:prstGeom>
          <a:noFill/>
        </p:spPr>
        <p:txBody>
          <a:bodyPr wrap="square" rtlCol="0">
            <a:spAutoFit/>
          </a:bodyPr>
          <a:lstStyle/>
          <a:p>
            <a:r>
              <a:rPr lang="pt-PT" b="1" dirty="0" err="1" smtClean="0"/>
              <a:t>Automatic</a:t>
            </a:r>
            <a:r>
              <a:rPr lang="pt-PT" b="1" dirty="0" smtClean="0"/>
              <a:t> </a:t>
            </a:r>
            <a:r>
              <a:rPr lang="pt-PT" b="1" dirty="0" err="1" smtClean="0"/>
              <a:t>analysis</a:t>
            </a:r>
            <a:r>
              <a:rPr lang="pt-PT" b="1" dirty="0" smtClean="0"/>
              <a:t> of </a:t>
            </a:r>
            <a:r>
              <a:rPr lang="pt-PT" b="1" dirty="0" err="1" smtClean="0"/>
              <a:t>macroarrays</a:t>
            </a:r>
            <a:r>
              <a:rPr lang="pt-PT" b="1" dirty="0" smtClean="0"/>
              <a:t>  </a:t>
            </a:r>
            <a:r>
              <a:rPr lang="pt-PT" b="1" dirty="0" err="1" smtClean="0"/>
              <a:t>images</a:t>
            </a:r>
            <a:endParaRPr lang="pt-PT" b="1" dirty="0" smtClean="0"/>
          </a:p>
          <a:p>
            <a:r>
              <a:rPr lang="pt-PT" dirty="0" smtClean="0"/>
              <a:t>C.M.R Caridade , A.R.S </a:t>
            </a:r>
            <a:r>
              <a:rPr lang="pt-PT" dirty="0" err="1" smtClean="0"/>
              <a:t>Marcal</a:t>
            </a:r>
            <a:r>
              <a:rPr lang="pt-PT" dirty="0" smtClean="0"/>
              <a:t>, </a:t>
            </a:r>
            <a:r>
              <a:rPr lang="pt-PT" dirty="0" err="1" smtClean="0"/>
              <a:t>T.Mendonça</a:t>
            </a:r>
            <a:r>
              <a:rPr lang="pt-PT" dirty="0" smtClean="0"/>
              <a:t>, </a:t>
            </a:r>
            <a:r>
              <a:rPr lang="pt-PT" dirty="0" err="1" smtClean="0"/>
              <a:t>P.Alburquerue</a:t>
            </a:r>
            <a:r>
              <a:rPr lang="pt-PT" dirty="0" smtClean="0"/>
              <a:t>, </a:t>
            </a:r>
            <a:r>
              <a:rPr lang="pt-PT" dirty="0" err="1" smtClean="0"/>
              <a:t>M.V.Mendes</a:t>
            </a:r>
            <a:r>
              <a:rPr lang="pt-PT" dirty="0" smtClean="0"/>
              <a:t>, </a:t>
            </a:r>
            <a:r>
              <a:rPr lang="pt-PT" dirty="0" err="1" smtClean="0"/>
              <a:t>F.Tavares</a:t>
            </a:r>
            <a:endParaRPr lang="pt-PT" dirty="0"/>
          </a:p>
        </p:txBody>
      </p:sp>
      <p:sp>
        <p:nvSpPr>
          <p:cNvPr id="4" name="Marcador de Posição da Data 3"/>
          <p:cNvSpPr>
            <a:spLocks noGrp="1"/>
          </p:cNvSpPr>
          <p:nvPr>
            <p:ph type="dt" sz="half" idx="10"/>
          </p:nvPr>
        </p:nvSpPr>
        <p:spPr/>
        <p:txBody>
          <a:bodyPr/>
          <a:lstStyle/>
          <a:p>
            <a:fld id="{2B1FC9DB-B7B5-49B2-BB2B-A7222C0F2EAB}" type="datetime1">
              <a:rPr lang="pt-PT" smtClean="0"/>
              <a:t>29-01-2013</a:t>
            </a:fld>
            <a:endParaRPr lang="pt-PT"/>
          </a:p>
        </p:txBody>
      </p:sp>
      <p:sp>
        <p:nvSpPr>
          <p:cNvPr id="5" name="Marcador de Posição do Rodapé 4"/>
          <p:cNvSpPr>
            <a:spLocks noGrp="1"/>
          </p:cNvSpPr>
          <p:nvPr>
            <p:ph type="ftr" sz="quarter" idx="11"/>
          </p:nvPr>
        </p:nvSpPr>
        <p:spPr/>
        <p:txBody>
          <a:bodyPr/>
          <a:lstStyle/>
          <a:p>
            <a:r>
              <a:rPr lang="pt-PT" dirty="0" smtClean="0"/>
              <a:t>Analise e Processamento de Imagens Dot Blot</a:t>
            </a:r>
            <a:endParaRPr lang="pt-PT" dirty="0"/>
          </a:p>
        </p:txBody>
      </p:sp>
      <p:sp>
        <p:nvSpPr>
          <p:cNvPr id="6" name="Marcador de Posição do Número do Diapositivo 5"/>
          <p:cNvSpPr>
            <a:spLocks noGrp="1"/>
          </p:cNvSpPr>
          <p:nvPr>
            <p:ph type="sldNum" sz="quarter" idx="12"/>
          </p:nvPr>
        </p:nvSpPr>
        <p:spPr/>
        <p:txBody>
          <a:bodyPr/>
          <a:lstStyle/>
          <a:p>
            <a:fld id="{231D702E-A573-4EBC-9D5F-1C482DA724DA}" type="slidenum">
              <a:rPr lang="pt-PT" smtClean="0"/>
              <a:t>2</a:t>
            </a:fld>
            <a:endParaRPr lang="pt-PT"/>
          </a:p>
        </p:txBody>
      </p:sp>
    </p:spTree>
    <p:extLst>
      <p:ext uri="{BB962C8B-B14F-4D97-AF65-F5344CB8AC3E}">
        <p14:creationId xmlns:p14="http://schemas.microsoft.com/office/powerpoint/2010/main" val="9006167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692269" y="1264146"/>
            <a:ext cx="4464496" cy="369332"/>
          </a:xfrm>
          <a:prstGeom prst="rect">
            <a:avLst/>
          </a:prstGeom>
          <a:noFill/>
        </p:spPr>
        <p:txBody>
          <a:bodyPr wrap="square" rtlCol="0">
            <a:spAutoFit/>
          </a:bodyPr>
          <a:lstStyle/>
          <a:p>
            <a:pPr algn="ctr"/>
            <a:r>
              <a:rPr lang="pt-PT" smtClean="0">
                <a:solidFill>
                  <a:srgbClr val="FF0000"/>
                </a:solidFill>
              </a:rPr>
              <a:t>Pseudo-Código</a:t>
            </a:r>
            <a:endParaRPr lang="pt-PT" dirty="0">
              <a:solidFill>
                <a:srgbClr val="FF0000"/>
              </a:solidFill>
            </a:endParaRPr>
          </a:p>
        </p:txBody>
      </p:sp>
      <p:sp>
        <p:nvSpPr>
          <p:cNvPr id="3" name="Rectângulo arredondado 2"/>
          <p:cNvSpPr/>
          <p:nvPr/>
        </p:nvSpPr>
        <p:spPr>
          <a:xfrm>
            <a:off x="828173" y="3787299"/>
            <a:ext cx="1728192" cy="12961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4" name="Rectângulo 3"/>
          <p:cNvSpPr/>
          <p:nvPr/>
        </p:nvSpPr>
        <p:spPr>
          <a:xfrm>
            <a:off x="3347864" y="2924944"/>
            <a:ext cx="1872208" cy="12961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 name="Rectângulo 4"/>
          <p:cNvSpPr/>
          <p:nvPr/>
        </p:nvSpPr>
        <p:spPr>
          <a:xfrm>
            <a:off x="6372200" y="2924944"/>
            <a:ext cx="1944216" cy="12961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Oval 5"/>
          <p:cNvSpPr/>
          <p:nvPr/>
        </p:nvSpPr>
        <p:spPr>
          <a:xfrm>
            <a:off x="6345725" y="1063734"/>
            <a:ext cx="2088232" cy="10691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CaixaDeTexto 6"/>
          <p:cNvSpPr txBox="1"/>
          <p:nvPr/>
        </p:nvSpPr>
        <p:spPr>
          <a:xfrm>
            <a:off x="828173" y="4250705"/>
            <a:ext cx="1512168" cy="369332"/>
          </a:xfrm>
          <a:prstGeom prst="rect">
            <a:avLst/>
          </a:prstGeom>
          <a:noFill/>
        </p:spPr>
        <p:txBody>
          <a:bodyPr wrap="square" rtlCol="0">
            <a:spAutoFit/>
          </a:bodyPr>
          <a:lstStyle/>
          <a:p>
            <a:pPr algn="ctr"/>
            <a:r>
              <a:rPr lang="pt-PT" dirty="0" smtClean="0"/>
              <a:t>Região Inicial</a:t>
            </a:r>
            <a:endParaRPr lang="pt-PT" dirty="0"/>
          </a:p>
        </p:txBody>
      </p:sp>
      <p:sp>
        <p:nvSpPr>
          <p:cNvPr id="8" name="CaixaDeTexto 7"/>
          <p:cNvSpPr txBox="1"/>
          <p:nvPr/>
        </p:nvSpPr>
        <p:spPr>
          <a:xfrm>
            <a:off x="3779912" y="3140968"/>
            <a:ext cx="1296144" cy="369332"/>
          </a:xfrm>
          <a:prstGeom prst="rect">
            <a:avLst/>
          </a:prstGeom>
          <a:noFill/>
        </p:spPr>
        <p:txBody>
          <a:bodyPr wrap="square" rtlCol="0">
            <a:spAutoFit/>
          </a:bodyPr>
          <a:lstStyle/>
          <a:p>
            <a:pPr algn="ctr"/>
            <a:r>
              <a:rPr lang="pt-PT" dirty="0" smtClean="0"/>
              <a:t>Iteração</a:t>
            </a:r>
            <a:endParaRPr lang="pt-PT" dirty="0"/>
          </a:p>
        </p:txBody>
      </p:sp>
      <p:sp>
        <p:nvSpPr>
          <p:cNvPr id="9" name="CaixaDeTexto 8"/>
          <p:cNvSpPr txBox="1"/>
          <p:nvPr/>
        </p:nvSpPr>
        <p:spPr>
          <a:xfrm>
            <a:off x="6516216" y="3140968"/>
            <a:ext cx="1656184" cy="646331"/>
          </a:xfrm>
          <a:prstGeom prst="rect">
            <a:avLst/>
          </a:prstGeom>
          <a:noFill/>
        </p:spPr>
        <p:txBody>
          <a:bodyPr wrap="square" rtlCol="0">
            <a:spAutoFit/>
          </a:bodyPr>
          <a:lstStyle/>
          <a:p>
            <a:pPr algn="ctr"/>
            <a:r>
              <a:rPr lang="pt-PT" dirty="0" smtClean="0"/>
              <a:t>Condição de Stop</a:t>
            </a:r>
            <a:endParaRPr lang="pt-PT" dirty="0"/>
          </a:p>
        </p:txBody>
      </p:sp>
      <p:sp>
        <p:nvSpPr>
          <p:cNvPr id="10" name="CaixaDeTexto 9"/>
          <p:cNvSpPr txBox="1"/>
          <p:nvPr/>
        </p:nvSpPr>
        <p:spPr>
          <a:xfrm>
            <a:off x="6804248" y="1340768"/>
            <a:ext cx="1008112" cy="369332"/>
          </a:xfrm>
          <a:prstGeom prst="rect">
            <a:avLst/>
          </a:prstGeom>
          <a:noFill/>
        </p:spPr>
        <p:txBody>
          <a:bodyPr wrap="square" rtlCol="0">
            <a:spAutoFit/>
          </a:bodyPr>
          <a:lstStyle/>
          <a:p>
            <a:pPr algn="ctr"/>
            <a:r>
              <a:rPr lang="pt-PT" dirty="0" smtClean="0"/>
              <a:t>Fim</a:t>
            </a:r>
            <a:endParaRPr lang="pt-PT" dirty="0"/>
          </a:p>
        </p:txBody>
      </p:sp>
      <p:cxnSp>
        <p:nvCxnSpPr>
          <p:cNvPr id="12" name="Conexão recta unidireccional 11"/>
          <p:cNvCxnSpPr>
            <a:stCxn id="3" idx="3"/>
            <a:endCxn id="4" idx="1"/>
          </p:cNvCxnSpPr>
          <p:nvPr/>
        </p:nvCxnSpPr>
        <p:spPr>
          <a:xfrm flipV="1">
            <a:off x="2556365" y="3573016"/>
            <a:ext cx="791499" cy="8623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exão recta unidireccional 13"/>
          <p:cNvCxnSpPr>
            <a:stCxn id="4" idx="3"/>
          </p:cNvCxnSpPr>
          <p:nvPr/>
        </p:nvCxnSpPr>
        <p:spPr>
          <a:xfrm>
            <a:off x="5220072" y="3573016"/>
            <a:ext cx="11521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exão recta unidireccional 15"/>
          <p:cNvCxnSpPr>
            <a:stCxn id="9" idx="0"/>
            <a:endCxn id="6" idx="4"/>
          </p:cNvCxnSpPr>
          <p:nvPr/>
        </p:nvCxnSpPr>
        <p:spPr>
          <a:xfrm flipV="1">
            <a:off x="7344308" y="2132856"/>
            <a:ext cx="45533"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exão curva 17"/>
          <p:cNvCxnSpPr>
            <a:stCxn id="5" idx="0"/>
            <a:endCxn id="4" idx="0"/>
          </p:cNvCxnSpPr>
          <p:nvPr/>
        </p:nvCxnSpPr>
        <p:spPr>
          <a:xfrm rot="16200000" flipV="1">
            <a:off x="5814138" y="1394774"/>
            <a:ext cx="12700" cy="3060340"/>
          </a:xfrm>
          <a:prstGeom prst="curvedConnector3">
            <a:avLst>
              <a:gd name="adj1" fmla="val 1800000"/>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Marcador de Posição da Data 10"/>
          <p:cNvSpPr>
            <a:spLocks noGrp="1"/>
          </p:cNvSpPr>
          <p:nvPr>
            <p:ph type="dt" sz="half" idx="10"/>
          </p:nvPr>
        </p:nvSpPr>
        <p:spPr/>
        <p:txBody>
          <a:bodyPr/>
          <a:lstStyle/>
          <a:p>
            <a:fld id="{4E2DCBBE-1EBF-4D0D-8502-D119D59AD510}" type="datetime1">
              <a:rPr lang="pt-PT" smtClean="0"/>
              <a:t>29-01-2013</a:t>
            </a:fld>
            <a:endParaRPr lang="pt-PT"/>
          </a:p>
        </p:txBody>
      </p:sp>
      <p:sp>
        <p:nvSpPr>
          <p:cNvPr id="13" name="Marcador de Posição do Rodapé 12"/>
          <p:cNvSpPr>
            <a:spLocks noGrp="1"/>
          </p:cNvSpPr>
          <p:nvPr>
            <p:ph type="ftr" sz="quarter" idx="11"/>
          </p:nvPr>
        </p:nvSpPr>
        <p:spPr/>
        <p:txBody>
          <a:bodyPr/>
          <a:lstStyle/>
          <a:p>
            <a:r>
              <a:rPr lang="pt-PT" dirty="0" smtClean="0"/>
              <a:t>Analise e Processamento de Imagens Dot Blot</a:t>
            </a:r>
            <a:endParaRPr lang="pt-PT" dirty="0"/>
          </a:p>
        </p:txBody>
      </p:sp>
      <p:sp>
        <p:nvSpPr>
          <p:cNvPr id="15" name="Marcador de Posição do Número do Diapositivo 14"/>
          <p:cNvSpPr>
            <a:spLocks noGrp="1"/>
          </p:cNvSpPr>
          <p:nvPr>
            <p:ph type="sldNum" sz="quarter" idx="12"/>
          </p:nvPr>
        </p:nvSpPr>
        <p:spPr/>
        <p:txBody>
          <a:bodyPr/>
          <a:lstStyle/>
          <a:p>
            <a:fld id="{231D702E-A573-4EBC-9D5F-1C482DA724DA}" type="slidenum">
              <a:rPr lang="pt-PT" smtClean="0"/>
              <a:t>20</a:t>
            </a:fld>
            <a:endParaRPr lang="pt-PT"/>
          </a:p>
        </p:txBody>
      </p:sp>
    </p:spTree>
    <p:extLst>
      <p:ext uri="{BB962C8B-B14F-4D97-AF65-F5344CB8AC3E}">
        <p14:creationId xmlns:p14="http://schemas.microsoft.com/office/powerpoint/2010/main" val="25016086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63688" y="1084094"/>
            <a:ext cx="5760640" cy="369332"/>
          </a:xfrm>
          <a:prstGeom prst="rect">
            <a:avLst/>
          </a:prstGeom>
          <a:noFill/>
        </p:spPr>
        <p:txBody>
          <a:bodyPr wrap="square" rtlCol="0">
            <a:spAutoFit/>
          </a:bodyPr>
          <a:lstStyle/>
          <a:p>
            <a:pPr algn="ctr"/>
            <a:r>
              <a:rPr lang="pt-PT" dirty="0" smtClean="0">
                <a:solidFill>
                  <a:srgbClr val="FF0000"/>
                </a:solidFill>
              </a:rPr>
              <a:t>Problema do Emparelhamento</a:t>
            </a:r>
            <a:endParaRPr lang="pt-PT" dirty="0">
              <a:solidFill>
                <a:srgbClr val="FF000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970" y="2005013"/>
            <a:ext cx="6696075"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2051720" y="5013176"/>
            <a:ext cx="5184576" cy="369332"/>
          </a:xfrm>
          <a:prstGeom prst="rect">
            <a:avLst/>
          </a:prstGeom>
          <a:noFill/>
        </p:spPr>
        <p:txBody>
          <a:bodyPr wrap="square" rtlCol="0">
            <a:spAutoFit/>
          </a:bodyPr>
          <a:lstStyle/>
          <a:p>
            <a:r>
              <a:rPr lang="pt-PT" dirty="0" smtClean="0"/>
              <a:t>Emparelhamento da Imagem com uma Grelha Ideal</a:t>
            </a:r>
            <a:endParaRPr lang="pt-PT" dirty="0"/>
          </a:p>
        </p:txBody>
      </p:sp>
      <p:sp>
        <p:nvSpPr>
          <p:cNvPr id="4" name="Marcador de Posição da Data 3"/>
          <p:cNvSpPr>
            <a:spLocks noGrp="1"/>
          </p:cNvSpPr>
          <p:nvPr>
            <p:ph type="dt" sz="half" idx="10"/>
          </p:nvPr>
        </p:nvSpPr>
        <p:spPr/>
        <p:txBody>
          <a:bodyPr/>
          <a:lstStyle/>
          <a:p>
            <a:fld id="{12D6BB71-42B0-4CE3-8D04-1BA0029A6436}" type="datetime1">
              <a:rPr lang="pt-PT" smtClean="0"/>
              <a:t>29-01-2013</a:t>
            </a:fld>
            <a:endParaRPr lang="pt-PT"/>
          </a:p>
        </p:txBody>
      </p:sp>
      <p:sp>
        <p:nvSpPr>
          <p:cNvPr id="5" name="Marcador de Posição do Rodapé 4"/>
          <p:cNvSpPr>
            <a:spLocks noGrp="1"/>
          </p:cNvSpPr>
          <p:nvPr>
            <p:ph type="ftr" sz="quarter" idx="11"/>
          </p:nvPr>
        </p:nvSpPr>
        <p:spPr/>
        <p:txBody>
          <a:bodyPr/>
          <a:lstStyle/>
          <a:p>
            <a:r>
              <a:rPr lang="pt-PT" dirty="0" smtClean="0"/>
              <a:t>Analise e Processamento de Imagens Dot Blot</a:t>
            </a:r>
            <a:endParaRPr lang="pt-PT" dirty="0"/>
          </a:p>
        </p:txBody>
      </p:sp>
      <p:sp>
        <p:nvSpPr>
          <p:cNvPr id="6" name="Marcador de Posição do Número do Diapositivo 5"/>
          <p:cNvSpPr>
            <a:spLocks noGrp="1"/>
          </p:cNvSpPr>
          <p:nvPr>
            <p:ph type="sldNum" sz="quarter" idx="12"/>
          </p:nvPr>
        </p:nvSpPr>
        <p:spPr/>
        <p:txBody>
          <a:bodyPr/>
          <a:lstStyle/>
          <a:p>
            <a:fld id="{231D702E-A573-4EBC-9D5F-1C482DA724DA}" type="slidenum">
              <a:rPr lang="pt-PT" smtClean="0"/>
              <a:t>21</a:t>
            </a:fld>
            <a:endParaRPr lang="pt-PT"/>
          </a:p>
        </p:txBody>
      </p:sp>
    </p:spTree>
    <p:extLst>
      <p:ext uri="{BB962C8B-B14F-4D97-AF65-F5344CB8AC3E}">
        <p14:creationId xmlns:p14="http://schemas.microsoft.com/office/powerpoint/2010/main" val="353513534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340768"/>
            <a:ext cx="469582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834474"/>
            <a:ext cx="4429125"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1259632" y="4063199"/>
            <a:ext cx="4968552" cy="369332"/>
          </a:xfrm>
          <a:prstGeom prst="rect">
            <a:avLst/>
          </a:prstGeom>
          <a:noFill/>
        </p:spPr>
        <p:txBody>
          <a:bodyPr wrap="square" rtlCol="0">
            <a:spAutoFit/>
          </a:bodyPr>
          <a:lstStyle/>
          <a:p>
            <a:pPr algn="ctr"/>
            <a:r>
              <a:rPr lang="pt-PT" dirty="0" smtClean="0">
                <a:solidFill>
                  <a:srgbClr val="FF0000"/>
                </a:solidFill>
              </a:rPr>
              <a:t>Renomeando as Matrizes</a:t>
            </a:r>
            <a:endParaRPr lang="pt-PT" dirty="0">
              <a:solidFill>
                <a:srgbClr val="FF0000"/>
              </a:solidFill>
            </a:endParaRPr>
          </a:p>
        </p:txBody>
      </p:sp>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911" y="4941168"/>
            <a:ext cx="328612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1545" y="4779243"/>
            <a:ext cx="146685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1593911" y="764704"/>
            <a:ext cx="6722505" cy="369332"/>
          </a:xfrm>
          <a:prstGeom prst="rect">
            <a:avLst/>
          </a:prstGeom>
          <a:noFill/>
        </p:spPr>
        <p:txBody>
          <a:bodyPr wrap="square" rtlCol="0">
            <a:spAutoFit/>
          </a:bodyPr>
          <a:lstStyle/>
          <a:p>
            <a:r>
              <a:rPr lang="pt-PT" dirty="0" smtClean="0">
                <a:solidFill>
                  <a:schemeClr val="tx2">
                    <a:lumMod val="60000"/>
                    <a:lumOff val="40000"/>
                  </a:schemeClr>
                </a:solidFill>
              </a:rPr>
              <a:t>O Problema Resolve-se ao Seguinte Sistema de Equações Matriciais </a:t>
            </a:r>
            <a:endParaRPr lang="pt-PT" dirty="0">
              <a:solidFill>
                <a:schemeClr val="tx2">
                  <a:lumMod val="60000"/>
                  <a:lumOff val="40000"/>
                </a:schemeClr>
              </a:solidFill>
            </a:endParaRPr>
          </a:p>
        </p:txBody>
      </p:sp>
      <p:sp>
        <p:nvSpPr>
          <p:cNvPr id="4" name="Marcador de Posição da Data 3"/>
          <p:cNvSpPr>
            <a:spLocks noGrp="1"/>
          </p:cNvSpPr>
          <p:nvPr>
            <p:ph type="dt" sz="half" idx="10"/>
          </p:nvPr>
        </p:nvSpPr>
        <p:spPr/>
        <p:txBody>
          <a:bodyPr/>
          <a:lstStyle/>
          <a:p>
            <a:fld id="{F9C2BBBB-4947-4F91-9ECF-0849D4B9B6B5}" type="datetime1">
              <a:rPr lang="pt-PT" smtClean="0"/>
              <a:t>29-01-2013</a:t>
            </a:fld>
            <a:endParaRPr lang="pt-PT"/>
          </a:p>
        </p:txBody>
      </p:sp>
      <p:sp>
        <p:nvSpPr>
          <p:cNvPr id="5" name="Marcador de Posição do Rodapé 4"/>
          <p:cNvSpPr>
            <a:spLocks noGrp="1"/>
          </p:cNvSpPr>
          <p:nvPr>
            <p:ph type="ftr" sz="quarter" idx="11"/>
          </p:nvPr>
        </p:nvSpPr>
        <p:spPr/>
        <p:txBody>
          <a:bodyPr/>
          <a:lstStyle/>
          <a:p>
            <a:r>
              <a:rPr lang="pt-PT" dirty="0" smtClean="0"/>
              <a:t>Analise e Processamento de Imagens Dot Blot</a:t>
            </a:r>
            <a:endParaRPr lang="pt-PT" dirty="0"/>
          </a:p>
        </p:txBody>
      </p:sp>
      <p:sp>
        <p:nvSpPr>
          <p:cNvPr id="6" name="Marcador de Posição do Número do Diapositivo 5"/>
          <p:cNvSpPr>
            <a:spLocks noGrp="1"/>
          </p:cNvSpPr>
          <p:nvPr>
            <p:ph type="sldNum" sz="quarter" idx="12"/>
          </p:nvPr>
        </p:nvSpPr>
        <p:spPr/>
        <p:txBody>
          <a:bodyPr/>
          <a:lstStyle/>
          <a:p>
            <a:fld id="{231D702E-A573-4EBC-9D5F-1C482DA724DA}" type="slidenum">
              <a:rPr lang="pt-PT" smtClean="0"/>
              <a:t>22</a:t>
            </a:fld>
            <a:endParaRPr lang="pt-PT"/>
          </a:p>
        </p:txBody>
      </p:sp>
    </p:spTree>
    <p:extLst>
      <p:ext uri="{BB962C8B-B14F-4D97-AF65-F5344CB8AC3E}">
        <p14:creationId xmlns:p14="http://schemas.microsoft.com/office/powerpoint/2010/main" val="30863867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2888" y="3224213"/>
            <a:ext cx="103822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1043608" y="764704"/>
            <a:ext cx="3009280" cy="646331"/>
          </a:xfrm>
          <a:prstGeom prst="rect">
            <a:avLst/>
          </a:prstGeom>
          <a:noFill/>
        </p:spPr>
        <p:txBody>
          <a:bodyPr wrap="square" rtlCol="0">
            <a:spAutoFit/>
          </a:bodyPr>
          <a:lstStyle/>
          <a:p>
            <a:r>
              <a:rPr lang="pt-PT" sz="2800" dirty="0" smtClean="0">
                <a:solidFill>
                  <a:schemeClr val="tx2">
                    <a:lumMod val="60000"/>
                    <a:lumOff val="40000"/>
                  </a:schemeClr>
                </a:solidFill>
              </a:rPr>
              <a:t>No </a:t>
            </a:r>
            <a:r>
              <a:rPr lang="pt-PT" sz="3600" dirty="0" smtClean="0">
                <a:solidFill>
                  <a:schemeClr val="tx2">
                    <a:lumMod val="60000"/>
                    <a:lumOff val="40000"/>
                  </a:schemeClr>
                </a:solidFill>
              </a:rPr>
              <a:t>Final</a:t>
            </a:r>
            <a:r>
              <a:rPr lang="pt-PT" sz="2800" dirty="0" smtClean="0">
                <a:solidFill>
                  <a:schemeClr val="tx2">
                    <a:lumMod val="60000"/>
                    <a:lumOff val="40000"/>
                  </a:schemeClr>
                </a:solidFill>
              </a:rPr>
              <a:t> : </a:t>
            </a:r>
            <a:endParaRPr lang="pt-PT" sz="2800" dirty="0">
              <a:solidFill>
                <a:schemeClr val="tx2">
                  <a:lumMod val="60000"/>
                  <a:lumOff val="40000"/>
                </a:schemeClr>
              </a:solidFill>
            </a:endParaRPr>
          </a:p>
        </p:txBody>
      </p:sp>
      <p:sp>
        <p:nvSpPr>
          <p:cNvPr id="3" name="CaixaDeTexto 2"/>
          <p:cNvSpPr txBox="1"/>
          <p:nvPr/>
        </p:nvSpPr>
        <p:spPr>
          <a:xfrm>
            <a:off x="1187624" y="2060848"/>
            <a:ext cx="6984776" cy="461665"/>
          </a:xfrm>
          <a:prstGeom prst="rect">
            <a:avLst/>
          </a:prstGeom>
          <a:noFill/>
        </p:spPr>
        <p:txBody>
          <a:bodyPr wrap="square" rtlCol="0">
            <a:spAutoFit/>
          </a:bodyPr>
          <a:lstStyle/>
          <a:p>
            <a:r>
              <a:rPr lang="pt-PT" sz="2400" dirty="0" smtClean="0">
                <a:solidFill>
                  <a:srgbClr val="FF0000"/>
                </a:solidFill>
              </a:rPr>
              <a:t>Método dos Mínimos Quadrados</a:t>
            </a:r>
            <a:endParaRPr lang="pt-PT" sz="2400" dirty="0">
              <a:solidFill>
                <a:srgbClr val="FF0000"/>
              </a:solidFill>
            </a:endParaRPr>
          </a:p>
        </p:txBody>
      </p:sp>
      <p:sp>
        <p:nvSpPr>
          <p:cNvPr id="4" name="Marcador de Posição da Data 3"/>
          <p:cNvSpPr>
            <a:spLocks noGrp="1"/>
          </p:cNvSpPr>
          <p:nvPr>
            <p:ph type="dt" sz="half" idx="10"/>
          </p:nvPr>
        </p:nvSpPr>
        <p:spPr/>
        <p:txBody>
          <a:bodyPr/>
          <a:lstStyle/>
          <a:p>
            <a:fld id="{662773F5-AC6D-416D-A05F-30BD0C3DBC48}" type="datetime1">
              <a:rPr lang="pt-PT" smtClean="0"/>
              <a:t>29-01-2013</a:t>
            </a:fld>
            <a:endParaRPr lang="pt-PT"/>
          </a:p>
        </p:txBody>
      </p:sp>
      <p:sp>
        <p:nvSpPr>
          <p:cNvPr id="5" name="Marcador de Posição do Rodapé 4"/>
          <p:cNvSpPr>
            <a:spLocks noGrp="1"/>
          </p:cNvSpPr>
          <p:nvPr>
            <p:ph type="ftr" sz="quarter" idx="11"/>
          </p:nvPr>
        </p:nvSpPr>
        <p:spPr/>
        <p:txBody>
          <a:bodyPr/>
          <a:lstStyle/>
          <a:p>
            <a:r>
              <a:rPr lang="pt-PT" dirty="0" smtClean="0"/>
              <a:t>Analise e Processamento de Imagens Dot Blot</a:t>
            </a:r>
            <a:endParaRPr lang="pt-PT" dirty="0"/>
          </a:p>
        </p:txBody>
      </p:sp>
      <p:sp>
        <p:nvSpPr>
          <p:cNvPr id="6" name="Marcador de Posição do Número do Diapositivo 5"/>
          <p:cNvSpPr>
            <a:spLocks noGrp="1"/>
          </p:cNvSpPr>
          <p:nvPr>
            <p:ph type="sldNum" sz="quarter" idx="12"/>
          </p:nvPr>
        </p:nvSpPr>
        <p:spPr/>
        <p:txBody>
          <a:bodyPr/>
          <a:lstStyle/>
          <a:p>
            <a:fld id="{231D702E-A573-4EBC-9D5F-1C482DA724DA}" type="slidenum">
              <a:rPr lang="pt-PT" smtClean="0"/>
              <a:t>23</a:t>
            </a:fld>
            <a:endParaRPr lang="pt-PT"/>
          </a:p>
        </p:txBody>
      </p:sp>
    </p:spTree>
    <p:extLst>
      <p:ext uri="{BB962C8B-B14F-4D97-AF65-F5344CB8AC3E}">
        <p14:creationId xmlns:p14="http://schemas.microsoft.com/office/powerpoint/2010/main" val="37845982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739388"/>
            <a:ext cx="3456384" cy="4194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1913422" y="1051095"/>
            <a:ext cx="4752528"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pt-PT" dirty="0" smtClean="0">
                <a:solidFill>
                  <a:srgbClr val="FF0000"/>
                </a:solidFill>
              </a:rPr>
              <a:t>Após Projectado a Grelha na Imagem</a:t>
            </a:r>
            <a:endParaRPr lang="pt-PT" dirty="0">
              <a:solidFill>
                <a:srgbClr val="FF0000"/>
              </a:solidFill>
            </a:endParaRPr>
          </a:p>
        </p:txBody>
      </p:sp>
      <p:sp>
        <p:nvSpPr>
          <p:cNvPr id="3" name="Marcador de Posição da Data 2"/>
          <p:cNvSpPr>
            <a:spLocks noGrp="1"/>
          </p:cNvSpPr>
          <p:nvPr>
            <p:ph type="dt" sz="half" idx="10"/>
          </p:nvPr>
        </p:nvSpPr>
        <p:spPr/>
        <p:txBody>
          <a:bodyPr/>
          <a:lstStyle/>
          <a:p>
            <a:fld id="{963C8F95-5486-445A-A89C-EBA8749E6C46}" type="datetime1">
              <a:rPr lang="pt-PT" smtClean="0"/>
              <a:t>29-01-2013</a:t>
            </a:fld>
            <a:endParaRPr lang="pt-PT"/>
          </a:p>
        </p:txBody>
      </p:sp>
      <p:sp>
        <p:nvSpPr>
          <p:cNvPr id="4" name="Marcador de Posição do Rodapé 3"/>
          <p:cNvSpPr>
            <a:spLocks noGrp="1"/>
          </p:cNvSpPr>
          <p:nvPr>
            <p:ph type="ftr" sz="quarter" idx="11"/>
          </p:nvPr>
        </p:nvSpPr>
        <p:spPr/>
        <p:txBody>
          <a:bodyPr/>
          <a:lstStyle/>
          <a:p>
            <a:r>
              <a:rPr lang="pt-PT" dirty="0" smtClean="0"/>
              <a:t>Analise e Processamento de Imagens Dot Blot</a:t>
            </a:r>
            <a:endParaRPr lang="pt-PT" dirty="0"/>
          </a:p>
        </p:txBody>
      </p:sp>
      <p:sp>
        <p:nvSpPr>
          <p:cNvPr id="5" name="Marcador de Posição do Número do Diapositivo 4"/>
          <p:cNvSpPr>
            <a:spLocks noGrp="1"/>
          </p:cNvSpPr>
          <p:nvPr>
            <p:ph type="sldNum" sz="quarter" idx="12"/>
          </p:nvPr>
        </p:nvSpPr>
        <p:spPr/>
        <p:txBody>
          <a:bodyPr/>
          <a:lstStyle/>
          <a:p>
            <a:fld id="{231D702E-A573-4EBC-9D5F-1C482DA724DA}" type="slidenum">
              <a:rPr lang="pt-PT" smtClean="0"/>
              <a:t>24</a:t>
            </a:fld>
            <a:endParaRPr lang="pt-PT"/>
          </a:p>
        </p:txBody>
      </p:sp>
    </p:spTree>
    <p:extLst>
      <p:ext uri="{BB962C8B-B14F-4D97-AF65-F5344CB8AC3E}">
        <p14:creationId xmlns:p14="http://schemas.microsoft.com/office/powerpoint/2010/main" val="24994496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12776"/>
            <a:ext cx="356235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1390596" y="701988"/>
            <a:ext cx="6192688" cy="369332"/>
          </a:xfrm>
          <a:prstGeom prst="rect">
            <a:avLst/>
          </a:prstGeom>
          <a:noFill/>
        </p:spPr>
        <p:txBody>
          <a:bodyPr wrap="square" rtlCol="0">
            <a:spAutoFit/>
          </a:bodyPr>
          <a:lstStyle/>
          <a:p>
            <a:r>
              <a:rPr lang="pt-PT" dirty="0" smtClean="0">
                <a:solidFill>
                  <a:srgbClr val="FF0000"/>
                </a:solidFill>
              </a:rPr>
              <a:t>Treino Adaptativo</a:t>
            </a:r>
            <a:endParaRPr lang="pt-PT" dirty="0">
              <a:solidFill>
                <a:srgbClr val="FF0000"/>
              </a:solidFill>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573016"/>
            <a:ext cx="2477697" cy="1065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exão recta unidireccional 4"/>
          <p:cNvCxnSpPr/>
          <p:nvPr/>
        </p:nvCxnSpPr>
        <p:spPr>
          <a:xfrm>
            <a:off x="6890968" y="3112363"/>
            <a:ext cx="0" cy="4606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CaixaDeTexto 5"/>
          <p:cNvSpPr txBox="1"/>
          <p:nvPr/>
        </p:nvSpPr>
        <p:spPr>
          <a:xfrm>
            <a:off x="5270788" y="1971357"/>
            <a:ext cx="324036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PT" dirty="0" smtClean="0"/>
              <a:t>Intensidade Média Normalizada para cada Marca</a:t>
            </a:r>
            <a:endParaRPr lang="pt-PT" dirty="0"/>
          </a:p>
        </p:txBody>
      </p:sp>
      <p:sp>
        <p:nvSpPr>
          <p:cNvPr id="3" name="CaixaDeTexto 2"/>
          <p:cNvSpPr txBox="1"/>
          <p:nvPr/>
        </p:nvSpPr>
        <p:spPr>
          <a:xfrm>
            <a:off x="971600" y="4638692"/>
            <a:ext cx="3024336" cy="646331"/>
          </a:xfrm>
          <a:prstGeom prst="rect">
            <a:avLst/>
          </a:prstGeom>
          <a:noFill/>
        </p:spPr>
        <p:txBody>
          <a:bodyPr wrap="square" rtlCol="0">
            <a:spAutoFit/>
          </a:bodyPr>
          <a:lstStyle/>
          <a:p>
            <a:r>
              <a:rPr lang="pt-PT" dirty="0" smtClean="0"/>
              <a:t>São necessárias num Mínimo duas Imagens para o Treino</a:t>
            </a:r>
            <a:endParaRPr lang="pt-PT" dirty="0"/>
          </a:p>
        </p:txBody>
      </p:sp>
      <p:sp>
        <p:nvSpPr>
          <p:cNvPr id="7" name="Marcador de Posição da Data 6"/>
          <p:cNvSpPr>
            <a:spLocks noGrp="1"/>
          </p:cNvSpPr>
          <p:nvPr>
            <p:ph type="dt" sz="half" idx="10"/>
          </p:nvPr>
        </p:nvSpPr>
        <p:spPr/>
        <p:txBody>
          <a:bodyPr/>
          <a:lstStyle/>
          <a:p>
            <a:fld id="{D04E2D08-CA42-49B2-87CF-3123B3066C0E}" type="datetime1">
              <a:rPr lang="pt-PT" smtClean="0"/>
              <a:t>29-01-2013</a:t>
            </a:fld>
            <a:endParaRPr lang="pt-PT"/>
          </a:p>
        </p:txBody>
      </p:sp>
      <p:sp>
        <p:nvSpPr>
          <p:cNvPr id="8" name="Marcador de Posição do Rodapé 7"/>
          <p:cNvSpPr>
            <a:spLocks noGrp="1"/>
          </p:cNvSpPr>
          <p:nvPr>
            <p:ph type="ftr" sz="quarter" idx="11"/>
          </p:nvPr>
        </p:nvSpPr>
        <p:spPr/>
        <p:txBody>
          <a:bodyPr/>
          <a:lstStyle/>
          <a:p>
            <a:r>
              <a:rPr lang="pt-PT" dirty="0" smtClean="0"/>
              <a:t>Analise e Processamento de Imagens Dot Blot</a:t>
            </a:r>
            <a:endParaRPr lang="pt-PT" dirty="0"/>
          </a:p>
        </p:txBody>
      </p:sp>
      <p:sp>
        <p:nvSpPr>
          <p:cNvPr id="9" name="Marcador de Posição do Número do Diapositivo 8"/>
          <p:cNvSpPr>
            <a:spLocks noGrp="1"/>
          </p:cNvSpPr>
          <p:nvPr>
            <p:ph type="sldNum" sz="quarter" idx="12"/>
          </p:nvPr>
        </p:nvSpPr>
        <p:spPr/>
        <p:txBody>
          <a:bodyPr/>
          <a:lstStyle/>
          <a:p>
            <a:fld id="{231D702E-A573-4EBC-9D5F-1C482DA724DA}" type="slidenum">
              <a:rPr lang="pt-PT" smtClean="0"/>
              <a:t>25</a:t>
            </a:fld>
            <a:endParaRPr lang="pt-PT"/>
          </a:p>
        </p:txBody>
      </p:sp>
    </p:spTree>
    <p:extLst>
      <p:ext uri="{BB962C8B-B14F-4D97-AF65-F5344CB8AC3E}">
        <p14:creationId xmlns:p14="http://schemas.microsoft.com/office/powerpoint/2010/main" val="23938455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986959"/>
            <a:ext cx="501967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1475656" y="1052736"/>
            <a:ext cx="554461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pt-PT" dirty="0" smtClean="0">
                <a:solidFill>
                  <a:srgbClr val="FF0000"/>
                </a:solidFill>
              </a:rPr>
              <a:t>Calculo da Probabilidade de uma Marca estar  ON</a:t>
            </a:r>
            <a:endParaRPr lang="pt-PT" dirty="0">
              <a:solidFill>
                <a:srgbClr val="FF000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3068960"/>
            <a:ext cx="48768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arcador de Posição da Data 2"/>
          <p:cNvSpPr>
            <a:spLocks noGrp="1"/>
          </p:cNvSpPr>
          <p:nvPr>
            <p:ph type="dt" sz="half" idx="10"/>
          </p:nvPr>
        </p:nvSpPr>
        <p:spPr/>
        <p:txBody>
          <a:bodyPr/>
          <a:lstStyle/>
          <a:p>
            <a:fld id="{A7551B95-5271-4D16-BF58-E84CE901BE45}" type="datetime1">
              <a:rPr lang="pt-PT" smtClean="0"/>
              <a:t>29-01-2013</a:t>
            </a:fld>
            <a:endParaRPr lang="pt-PT"/>
          </a:p>
        </p:txBody>
      </p:sp>
      <p:sp>
        <p:nvSpPr>
          <p:cNvPr id="4" name="Marcador de Posição do Rodapé 3"/>
          <p:cNvSpPr>
            <a:spLocks noGrp="1"/>
          </p:cNvSpPr>
          <p:nvPr>
            <p:ph type="ftr" sz="quarter" idx="11"/>
          </p:nvPr>
        </p:nvSpPr>
        <p:spPr/>
        <p:txBody>
          <a:bodyPr/>
          <a:lstStyle/>
          <a:p>
            <a:r>
              <a:rPr lang="pt-PT" dirty="0" smtClean="0"/>
              <a:t>Analise e Processamento de Imagens Dot Blot</a:t>
            </a:r>
            <a:endParaRPr lang="pt-PT" dirty="0"/>
          </a:p>
        </p:txBody>
      </p:sp>
      <p:sp>
        <p:nvSpPr>
          <p:cNvPr id="5" name="Marcador de Posição do Número do Diapositivo 4"/>
          <p:cNvSpPr>
            <a:spLocks noGrp="1"/>
          </p:cNvSpPr>
          <p:nvPr>
            <p:ph type="sldNum" sz="quarter" idx="12"/>
          </p:nvPr>
        </p:nvSpPr>
        <p:spPr/>
        <p:txBody>
          <a:bodyPr/>
          <a:lstStyle/>
          <a:p>
            <a:fld id="{231D702E-A573-4EBC-9D5F-1C482DA724DA}" type="slidenum">
              <a:rPr lang="pt-PT" smtClean="0"/>
              <a:t>26</a:t>
            </a:fld>
            <a:endParaRPr lang="pt-PT"/>
          </a:p>
        </p:txBody>
      </p:sp>
    </p:spTree>
    <p:extLst>
      <p:ext uri="{BB962C8B-B14F-4D97-AF65-F5344CB8AC3E}">
        <p14:creationId xmlns:p14="http://schemas.microsoft.com/office/powerpoint/2010/main" val="19260120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additive="base">
                                        <p:cTn id="19" dur="500" fill="hold"/>
                                        <p:tgtEl>
                                          <p:spTgt spid="2051"/>
                                        </p:tgtEl>
                                        <p:attrNameLst>
                                          <p:attrName>ppt_x</p:attrName>
                                        </p:attrNameLst>
                                      </p:cBhvr>
                                      <p:tavLst>
                                        <p:tav tm="0">
                                          <p:val>
                                            <p:strVal val="#ppt_x"/>
                                          </p:val>
                                        </p:tav>
                                        <p:tav tm="100000">
                                          <p:val>
                                            <p:strVal val="#ppt_x"/>
                                          </p:val>
                                        </p:tav>
                                      </p:tavLst>
                                    </p:anim>
                                    <p:anim calcmode="lin" valueType="num">
                                      <p:cBhvr additive="base">
                                        <p:cTn id="20"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1" y="1669878"/>
            <a:ext cx="5202578" cy="363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CaixaDeTexto 1"/>
              <p:cNvSpPr txBox="1"/>
              <p:nvPr/>
            </p:nvSpPr>
            <p:spPr>
              <a:xfrm>
                <a:off x="2483768" y="548680"/>
                <a:ext cx="4176464" cy="369332"/>
              </a:xfrm>
              <a:prstGeom prst="rect">
                <a:avLst/>
              </a:prstGeom>
              <a:noFill/>
            </p:spPr>
            <p:txBody>
              <a:bodyPr wrap="square" rtlCol="0">
                <a:spAutoFit/>
              </a:bodyPr>
              <a:lstStyle/>
              <a:p>
                <a:r>
                  <a:rPr lang="pt-PT" dirty="0" smtClean="0"/>
                  <a:t>Para </a:t>
                </a:r>
                <a14:m>
                  <m:oMath xmlns:m="http://schemas.openxmlformats.org/officeDocument/2006/math">
                    <m:sSub>
                      <m:sSubPr>
                        <m:ctrlPr>
                          <a:rPr lang="pt-PT" i="1" smtClean="0">
                            <a:latin typeface="Cambria Math"/>
                          </a:rPr>
                        </m:ctrlPr>
                      </m:sSubPr>
                      <m:e>
                        <m:r>
                          <a:rPr lang="pt-PT" b="0" i="1" smtClean="0">
                            <a:latin typeface="Cambria Math"/>
                          </a:rPr>
                          <m:t>𝑇</m:t>
                        </m:r>
                      </m:e>
                      <m:sub>
                        <m:r>
                          <a:rPr lang="pt-PT" b="0" i="1" smtClean="0">
                            <a:latin typeface="Cambria Math"/>
                          </a:rPr>
                          <m:t>6</m:t>
                        </m:r>
                      </m:sub>
                    </m:sSub>
                  </m:oMath>
                </a14:m>
                <a:endParaRPr lang="pt-PT" dirty="0"/>
              </a:p>
            </p:txBody>
          </p:sp>
        </mc:Choice>
        <mc:Fallback xmlns="">
          <p:sp>
            <p:nvSpPr>
              <p:cNvPr id="2" name="CaixaDeTexto 1"/>
              <p:cNvSpPr txBox="1">
                <a:spLocks noRot="1" noChangeAspect="1" noMove="1" noResize="1" noEditPoints="1" noAdjustHandles="1" noChangeArrowheads="1" noChangeShapeType="1" noTextEdit="1"/>
              </p:cNvSpPr>
              <p:nvPr/>
            </p:nvSpPr>
            <p:spPr>
              <a:xfrm>
                <a:off x="2483768" y="548680"/>
                <a:ext cx="4176464" cy="369332"/>
              </a:xfrm>
              <a:prstGeom prst="rect">
                <a:avLst/>
              </a:prstGeom>
              <a:blipFill rotWithShape="1">
                <a:blip r:embed="rId3"/>
                <a:stretch>
                  <a:fillRect l="-1166" t="-8197" b="-24590"/>
                </a:stretch>
              </a:blipFill>
            </p:spPr>
            <p:txBody>
              <a:bodyPr/>
              <a:lstStyle/>
              <a:p>
                <a:r>
                  <a:rPr lang="pt-PT">
                    <a:noFill/>
                  </a:rPr>
                  <a:t> </a:t>
                </a:r>
              </a:p>
            </p:txBody>
          </p:sp>
        </mc:Fallback>
      </mc:AlternateContent>
      <p:sp>
        <p:nvSpPr>
          <p:cNvPr id="3" name="Marcador de Posição da Data 2"/>
          <p:cNvSpPr>
            <a:spLocks noGrp="1"/>
          </p:cNvSpPr>
          <p:nvPr>
            <p:ph type="dt" sz="half" idx="10"/>
          </p:nvPr>
        </p:nvSpPr>
        <p:spPr/>
        <p:txBody>
          <a:bodyPr/>
          <a:lstStyle/>
          <a:p>
            <a:fld id="{A950810E-96E0-4186-A58F-EDBAF4D3699C}" type="datetime1">
              <a:rPr lang="pt-PT" smtClean="0"/>
              <a:t>29-01-2013</a:t>
            </a:fld>
            <a:endParaRPr lang="pt-PT"/>
          </a:p>
        </p:txBody>
      </p:sp>
      <p:sp>
        <p:nvSpPr>
          <p:cNvPr id="4" name="Marcador de Posição do Rodapé 3"/>
          <p:cNvSpPr>
            <a:spLocks noGrp="1"/>
          </p:cNvSpPr>
          <p:nvPr>
            <p:ph type="ftr" sz="quarter" idx="11"/>
          </p:nvPr>
        </p:nvSpPr>
        <p:spPr/>
        <p:txBody>
          <a:bodyPr/>
          <a:lstStyle/>
          <a:p>
            <a:r>
              <a:rPr lang="pt-PT" dirty="0" smtClean="0"/>
              <a:t>Analise e Processamento de Imagens Dot Blot</a:t>
            </a:r>
            <a:endParaRPr lang="pt-PT" dirty="0"/>
          </a:p>
        </p:txBody>
      </p:sp>
      <p:sp>
        <p:nvSpPr>
          <p:cNvPr id="5" name="Marcador de Posição do Número do Diapositivo 4"/>
          <p:cNvSpPr>
            <a:spLocks noGrp="1"/>
          </p:cNvSpPr>
          <p:nvPr>
            <p:ph type="sldNum" sz="quarter" idx="12"/>
          </p:nvPr>
        </p:nvSpPr>
        <p:spPr/>
        <p:txBody>
          <a:bodyPr/>
          <a:lstStyle/>
          <a:p>
            <a:fld id="{231D702E-A573-4EBC-9D5F-1C482DA724DA}" type="slidenum">
              <a:rPr lang="pt-PT" smtClean="0"/>
              <a:t>27</a:t>
            </a:fld>
            <a:endParaRPr lang="pt-PT"/>
          </a:p>
        </p:txBody>
      </p:sp>
    </p:spTree>
    <p:extLst>
      <p:ext uri="{BB962C8B-B14F-4D97-AF65-F5344CB8AC3E}">
        <p14:creationId xmlns:p14="http://schemas.microsoft.com/office/powerpoint/2010/main" val="20583276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844824"/>
            <a:ext cx="6334125"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2267744" y="908720"/>
            <a:ext cx="3744416" cy="369332"/>
          </a:xfrm>
          <a:prstGeom prst="rect">
            <a:avLst/>
          </a:prstGeom>
          <a:noFill/>
        </p:spPr>
        <p:txBody>
          <a:bodyPr wrap="square" rtlCol="0">
            <a:spAutoFit/>
          </a:bodyPr>
          <a:lstStyle/>
          <a:p>
            <a:r>
              <a:rPr lang="pt-PT" dirty="0" smtClean="0">
                <a:solidFill>
                  <a:srgbClr val="FF0000"/>
                </a:solidFill>
              </a:rPr>
              <a:t>Avaliação do Ruído</a:t>
            </a:r>
            <a:endParaRPr lang="pt-PT" dirty="0">
              <a:solidFill>
                <a:srgbClr val="FF0000"/>
              </a:solidFill>
            </a:endParaRPr>
          </a:p>
        </p:txBody>
      </p:sp>
      <p:sp>
        <p:nvSpPr>
          <p:cNvPr id="3" name="Marcador de Posição da Data 2"/>
          <p:cNvSpPr>
            <a:spLocks noGrp="1"/>
          </p:cNvSpPr>
          <p:nvPr>
            <p:ph type="dt" sz="half" idx="10"/>
          </p:nvPr>
        </p:nvSpPr>
        <p:spPr/>
        <p:txBody>
          <a:bodyPr/>
          <a:lstStyle/>
          <a:p>
            <a:fld id="{5DBA0E7C-13B4-4DBA-B320-E6F10F0A9843}" type="datetime1">
              <a:rPr lang="pt-PT" smtClean="0"/>
              <a:t>29-01-2013</a:t>
            </a:fld>
            <a:endParaRPr lang="pt-PT"/>
          </a:p>
        </p:txBody>
      </p:sp>
      <p:sp>
        <p:nvSpPr>
          <p:cNvPr id="4" name="Marcador de Posição do Rodapé 3"/>
          <p:cNvSpPr>
            <a:spLocks noGrp="1"/>
          </p:cNvSpPr>
          <p:nvPr>
            <p:ph type="ftr" sz="quarter" idx="11"/>
          </p:nvPr>
        </p:nvSpPr>
        <p:spPr/>
        <p:txBody>
          <a:bodyPr/>
          <a:lstStyle/>
          <a:p>
            <a:r>
              <a:rPr lang="pt-PT" dirty="0" smtClean="0"/>
              <a:t>Analise e Processamento de Imagens Dot Blot</a:t>
            </a:r>
            <a:endParaRPr lang="pt-PT" dirty="0"/>
          </a:p>
        </p:txBody>
      </p:sp>
      <p:sp>
        <p:nvSpPr>
          <p:cNvPr id="5" name="Marcador de Posição do Número do Diapositivo 4"/>
          <p:cNvSpPr>
            <a:spLocks noGrp="1"/>
          </p:cNvSpPr>
          <p:nvPr>
            <p:ph type="sldNum" sz="quarter" idx="12"/>
          </p:nvPr>
        </p:nvSpPr>
        <p:spPr/>
        <p:txBody>
          <a:bodyPr/>
          <a:lstStyle/>
          <a:p>
            <a:fld id="{231D702E-A573-4EBC-9D5F-1C482DA724DA}" type="slidenum">
              <a:rPr lang="pt-PT" smtClean="0"/>
              <a:t>28</a:t>
            </a:fld>
            <a:endParaRPr lang="pt-PT"/>
          </a:p>
        </p:txBody>
      </p:sp>
    </p:spTree>
    <p:extLst>
      <p:ext uri="{BB962C8B-B14F-4D97-AF65-F5344CB8AC3E}">
        <p14:creationId xmlns:p14="http://schemas.microsoft.com/office/powerpoint/2010/main" val="12937076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707637"/>
            <a:ext cx="4495800"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1907704" y="699268"/>
            <a:ext cx="5112568" cy="369332"/>
          </a:xfrm>
          <a:prstGeom prst="rect">
            <a:avLst/>
          </a:prstGeom>
          <a:noFill/>
        </p:spPr>
        <p:txBody>
          <a:bodyPr wrap="square" rtlCol="0">
            <a:spAutoFit/>
          </a:bodyPr>
          <a:lstStyle/>
          <a:p>
            <a:r>
              <a:rPr lang="pt-PT" dirty="0" smtClean="0">
                <a:solidFill>
                  <a:srgbClr val="FF0000"/>
                </a:solidFill>
              </a:rPr>
              <a:t>Classificação do nível de ruído em Cada Secção</a:t>
            </a:r>
            <a:endParaRPr lang="pt-PT" dirty="0">
              <a:solidFill>
                <a:srgbClr val="FF0000"/>
              </a:solidFill>
            </a:endParaRPr>
          </a:p>
        </p:txBody>
      </p:sp>
      <p:sp>
        <p:nvSpPr>
          <p:cNvPr id="3" name="CaixaDeTexto 2"/>
          <p:cNvSpPr txBox="1"/>
          <p:nvPr/>
        </p:nvSpPr>
        <p:spPr>
          <a:xfrm>
            <a:off x="2051720" y="3605542"/>
            <a:ext cx="4968552" cy="369332"/>
          </a:xfrm>
          <a:prstGeom prst="rect">
            <a:avLst/>
          </a:prstGeom>
          <a:noFill/>
        </p:spPr>
        <p:txBody>
          <a:bodyPr wrap="square" rtlCol="0">
            <a:spAutoFit/>
          </a:bodyPr>
          <a:lstStyle/>
          <a:p>
            <a:r>
              <a:rPr lang="pt-PT" dirty="0" smtClean="0">
                <a:solidFill>
                  <a:srgbClr val="FF0000"/>
                </a:solidFill>
              </a:rPr>
              <a:t>Classificação final do Nível de Ruído na Marca</a:t>
            </a:r>
            <a:endParaRPr lang="pt-PT" dirty="0">
              <a:solidFill>
                <a:srgbClr val="FF0000"/>
              </a:solidFill>
            </a:endParaRP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205" y="4275955"/>
            <a:ext cx="401955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arcador de Posição da Data 3"/>
          <p:cNvSpPr>
            <a:spLocks noGrp="1"/>
          </p:cNvSpPr>
          <p:nvPr>
            <p:ph type="dt" sz="half" idx="10"/>
          </p:nvPr>
        </p:nvSpPr>
        <p:spPr/>
        <p:txBody>
          <a:bodyPr/>
          <a:lstStyle/>
          <a:p>
            <a:fld id="{CAE139B1-0D84-4515-9BA9-601DE86BB725}" type="datetime1">
              <a:rPr lang="pt-PT" smtClean="0"/>
              <a:t>29-01-2013</a:t>
            </a:fld>
            <a:endParaRPr lang="pt-PT"/>
          </a:p>
        </p:txBody>
      </p:sp>
      <p:sp>
        <p:nvSpPr>
          <p:cNvPr id="5" name="Marcador de Posição do Rodapé 4"/>
          <p:cNvSpPr>
            <a:spLocks noGrp="1"/>
          </p:cNvSpPr>
          <p:nvPr>
            <p:ph type="ftr" sz="quarter" idx="11"/>
          </p:nvPr>
        </p:nvSpPr>
        <p:spPr/>
        <p:txBody>
          <a:bodyPr/>
          <a:lstStyle/>
          <a:p>
            <a:r>
              <a:rPr lang="pt-PT" dirty="0" smtClean="0"/>
              <a:t>Analise e Processamento de Imagens Dot Blot</a:t>
            </a:r>
            <a:endParaRPr lang="pt-PT" dirty="0"/>
          </a:p>
        </p:txBody>
      </p:sp>
      <p:sp>
        <p:nvSpPr>
          <p:cNvPr id="6" name="Marcador de Posição do Número do Diapositivo 5"/>
          <p:cNvSpPr>
            <a:spLocks noGrp="1"/>
          </p:cNvSpPr>
          <p:nvPr>
            <p:ph type="sldNum" sz="quarter" idx="12"/>
          </p:nvPr>
        </p:nvSpPr>
        <p:spPr/>
        <p:txBody>
          <a:bodyPr/>
          <a:lstStyle/>
          <a:p>
            <a:fld id="{231D702E-A573-4EBC-9D5F-1C482DA724DA}" type="slidenum">
              <a:rPr lang="pt-PT" smtClean="0"/>
              <a:t>29</a:t>
            </a:fld>
            <a:endParaRPr lang="pt-PT"/>
          </a:p>
        </p:txBody>
      </p:sp>
    </p:spTree>
    <p:extLst>
      <p:ext uri="{BB962C8B-B14F-4D97-AF65-F5344CB8AC3E}">
        <p14:creationId xmlns:p14="http://schemas.microsoft.com/office/powerpoint/2010/main" val="29944372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0300" y="404664"/>
            <a:ext cx="6965245" cy="1202485"/>
          </a:xfrm>
        </p:spPr>
        <p:txBody>
          <a:bodyPr/>
          <a:lstStyle/>
          <a:p>
            <a:r>
              <a:rPr lang="pt-PT" dirty="0" smtClean="0"/>
              <a:t>Agenda</a:t>
            </a:r>
            <a:endParaRPr lang="pt-PT" dirty="0"/>
          </a:p>
        </p:txBody>
      </p:sp>
      <p:sp>
        <p:nvSpPr>
          <p:cNvPr id="3" name="CaixaDeTexto 2"/>
          <p:cNvSpPr txBox="1"/>
          <p:nvPr/>
        </p:nvSpPr>
        <p:spPr>
          <a:xfrm>
            <a:off x="2322737" y="1412776"/>
            <a:ext cx="4840372" cy="5909310"/>
          </a:xfrm>
          <a:prstGeom prst="rect">
            <a:avLst/>
          </a:prstGeom>
          <a:noFill/>
        </p:spPr>
        <p:txBody>
          <a:bodyPr wrap="square" rtlCol="0">
            <a:spAutoFit/>
          </a:bodyPr>
          <a:lstStyle/>
          <a:p>
            <a:pPr marL="400050" indent="-400050">
              <a:buFont typeface="+mj-lt"/>
              <a:buAutoNum type="romanUcPeriod"/>
            </a:pPr>
            <a:r>
              <a:rPr lang="pt-PT" sz="1600" dirty="0" smtClean="0"/>
              <a:t>Introdução</a:t>
            </a:r>
          </a:p>
          <a:p>
            <a:pPr marL="400050" indent="-400050">
              <a:buFont typeface="+mj-lt"/>
              <a:buAutoNum type="romanUcPeriod"/>
            </a:pPr>
            <a:r>
              <a:rPr lang="pt-PT" sz="1600" dirty="0" smtClean="0"/>
              <a:t>Metodologia</a:t>
            </a:r>
            <a:endParaRPr lang="pt-PT" sz="1600" dirty="0"/>
          </a:p>
          <a:p>
            <a:pPr marL="857250" lvl="1" indent="-400050">
              <a:buFont typeface="+mj-lt"/>
              <a:buAutoNum type="romanUcPeriod"/>
            </a:pPr>
            <a:r>
              <a:rPr lang="pt-PT" sz="1600" dirty="0" smtClean="0"/>
              <a:t>Construção do Modelo</a:t>
            </a:r>
          </a:p>
          <a:p>
            <a:pPr marL="857250" lvl="1" indent="-400050">
              <a:buFont typeface="+mj-lt"/>
              <a:buAutoNum type="romanUcPeriod"/>
            </a:pPr>
            <a:r>
              <a:rPr lang="pt-PT" sz="1600" dirty="0" smtClean="0"/>
              <a:t>Análise de Histograma</a:t>
            </a:r>
          </a:p>
          <a:p>
            <a:pPr marL="857250" lvl="1" indent="-400050">
              <a:buFont typeface="+mj-lt"/>
              <a:buAutoNum type="romanUcPeriod"/>
            </a:pPr>
            <a:r>
              <a:rPr lang="pt-PT" sz="1600" dirty="0" smtClean="0"/>
              <a:t>Transformação de uma Imagem Binária</a:t>
            </a:r>
          </a:p>
          <a:p>
            <a:pPr marL="857250" lvl="1" indent="-400050">
              <a:buFont typeface="+mj-lt"/>
              <a:buAutoNum type="romanUcPeriod"/>
            </a:pPr>
            <a:r>
              <a:rPr lang="pt-PT" sz="1600" dirty="0" smtClean="0"/>
              <a:t>Problema na Fronteira</a:t>
            </a:r>
          </a:p>
          <a:p>
            <a:pPr marL="857250" lvl="1" indent="-400050">
              <a:buFont typeface="+mj-lt"/>
              <a:buAutoNum type="romanUcPeriod"/>
            </a:pPr>
            <a:r>
              <a:rPr lang="pt-PT" sz="1600" dirty="0" smtClean="0"/>
              <a:t>Segmentação</a:t>
            </a:r>
          </a:p>
          <a:p>
            <a:pPr marL="857250" lvl="1" indent="-400050">
              <a:buFont typeface="+mj-lt"/>
              <a:buAutoNum type="romanUcPeriod"/>
            </a:pPr>
            <a:r>
              <a:rPr lang="pt-PT" sz="1600" dirty="0" smtClean="0"/>
              <a:t>Problema do Emparelhamento</a:t>
            </a:r>
          </a:p>
          <a:p>
            <a:pPr marL="857250" lvl="1" indent="-400050">
              <a:buFont typeface="+mj-lt"/>
              <a:buAutoNum type="romanUcPeriod"/>
            </a:pPr>
            <a:r>
              <a:rPr lang="pt-PT" sz="1600" dirty="0" smtClean="0"/>
              <a:t>Treino Adaptativo</a:t>
            </a:r>
          </a:p>
          <a:p>
            <a:pPr marL="857250" lvl="1" indent="-400050">
              <a:buFont typeface="+mj-lt"/>
              <a:buAutoNum type="romanUcPeriod"/>
            </a:pPr>
            <a:r>
              <a:rPr lang="pt-PT" sz="1600" dirty="0" smtClean="0"/>
              <a:t>Construção da Densidade de Probabilidade</a:t>
            </a:r>
          </a:p>
          <a:p>
            <a:pPr marL="857250" lvl="1" indent="-400050">
              <a:buFont typeface="+mj-lt"/>
              <a:buAutoNum type="romanUcPeriod"/>
            </a:pPr>
            <a:r>
              <a:rPr lang="pt-PT" sz="1600" dirty="0" smtClean="0"/>
              <a:t>Avaliação do Ruído</a:t>
            </a:r>
          </a:p>
          <a:p>
            <a:pPr marL="857250" lvl="1" indent="-400050">
              <a:buFont typeface="+mj-lt"/>
              <a:buAutoNum type="romanUcPeriod"/>
            </a:pPr>
            <a:r>
              <a:rPr lang="pt-PT" sz="1600" dirty="0" smtClean="0"/>
              <a:t>Classificação</a:t>
            </a:r>
          </a:p>
          <a:p>
            <a:pPr marL="857250" lvl="1" indent="-400050">
              <a:buFont typeface="+mj-lt"/>
              <a:buAutoNum type="romanUcPeriod"/>
            </a:pPr>
            <a:r>
              <a:rPr lang="pt-PT" sz="1600" dirty="0" smtClean="0"/>
              <a:t>Estimação do Grau de Confiança</a:t>
            </a:r>
          </a:p>
          <a:p>
            <a:pPr marL="400050" indent="-400050">
              <a:buFont typeface="+mj-lt"/>
              <a:buAutoNum type="romanUcPeriod"/>
            </a:pPr>
            <a:r>
              <a:rPr lang="pt-PT" sz="1600" dirty="0" smtClean="0"/>
              <a:t>Aplicação em Java</a:t>
            </a:r>
          </a:p>
          <a:p>
            <a:pPr marL="400050" indent="-400050">
              <a:buFont typeface="+mj-lt"/>
              <a:buAutoNum type="romanUcPeriod"/>
            </a:pPr>
            <a:r>
              <a:rPr lang="pt-PT" sz="1600" dirty="0" smtClean="0"/>
              <a:t>Aplicação em Android</a:t>
            </a:r>
          </a:p>
          <a:p>
            <a:pPr marL="400050" indent="-400050">
              <a:buFont typeface="+mj-lt"/>
              <a:buAutoNum type="romanUcPeriod"/>
            </a:pPr>
            <a:r>
              <a:rPr lang="pt-PT" sz="1600" dirty="0" smtClean="0"/>
              <a:t>Conclusão</a:t>
            </a:r>
          </a:p>
          <a:p>
            <a:pPr marL="400050" indent="-400050">
              <a:buFont typeface="+mj-lt"/>
              <a:buAutoNum type="romanUcPeriod"/>
            </a:pPr>
            <a:r>
              <a:rPr lang="pt-PT" sz="1600" dirty="0" smtClean="0"/>
              <a:t>Bibliografia</a:t>
            </a:r>
          </a:p>
          <a:p>
            <a:pPr marL="400050" indent="-400050">
              <a:buFont typeface="+mj-lt"/>
              <a:buAutoNum type="romanUcPeriod"/>
            </a:pPr>
            <a:endParaRPr lang="pt-PT" dirty="0" smtClean="0"/>
          </a:p>
          <a:p>
            <a:pPr marL="857250" lvl="1" indent="-400050">
              <a:buFont typeface="+mj-lt"/>
              <a:buAutoNum type="romanUcPeriod"/>
            </a:pPr>
            <a:endParaRPr lang="pt-PT" dirty="0" smtClean="0"/>
          </a:p>
          <a:p>
            <a:pPr marL="857250" lvl="1" indent="-400050">
              <a:buFont typeface="+mj-lt"/>
              <a:buAutoNum type="romanUcPeriod"/>
            </a:pPr>
            <a:endParaRPr lang="pt-PT" dirty="0" smtClean="0"/>
          </a:p>
          <a:p>
            <a:pPr marL="857250" lvl="1" indent="-400050">
              <a:buFont typeface="+mj-lt"/>
              <a:buAutoNum type="romanUcPeriod"/>
            </a:pPr>
            <a:endParaRPr lang="pt-PT" dirty="0" smtClean="0"/>
          </a:p>
          <a:p>
            <a:pPr marL="857250" lvl="1" indent="-400050">
              <a:buFont typeface="+mj-lt"/>
              <a:buAutoNum type="romanUcPeriod"/>
            </a:pPr>
            <a:endParaRPr lang="pt-PT" dirty="0" smtClean="0"/>
          </a:p>
        </p:txBody>
      </p:sp>
      <p:sp>
        <p:nvSpPr>
          <p:cNvPr id="4" name="Marcador de Posição da Data 3"/>
          <p:cNvSpPr>
            <a:spLocks noGrp="1"/>
          </p:cNvSpPr>
          <p:nvPr>
            <p:ph type="dt" sz="half" idx="10"/>
          </p:nvPr>
        </p:nvSpPr>
        <p:spPr/>
        <p:txBody>
          <a:bodyPr/>
          <a:lstStyle/>
          <a:p>
            <a:fld id="{899E1434-9BB2-4201-A51D-B662AD333770}" type="datetime1">
              <a:rPr lang="pt-PT" smtClean="0"/>
              <a:t>29-01-2013</a:t>
            </a:fld>
            <a:endParaRPr lang="pt-PT"/>
          </a:p>
        </p:txBody>
      </p:sp>
      <p:sp>
        <p:nvSpPr>
          <p:cNvPr id="5" name="Marcador de Posição do Rodapé 4"/>
          <p:cNvSpPr>
            <a:spLocks noGrp="1"/>
          </p:cNvSpPr>
          <p:nvPr>
            <p:ph type="ftr" sz="quarter" idx="11"/>
          </p:nvPr>
        </p:nvSpPr>
        <p:spPr/>
        <p:txBody>
          <a:bodyPr/>
          <a:lstStyle/>
          <a:p>
            <a:r>
              <a:rPr lang="pt-PT" dirty="0" smtClean="0"/>
              <a:t>Analise e Processamento de Imagens Dot Blot</a:t>
            </a:r>
            <a:endParaRPr lang="pt-PT" dirty="0"/>
          </a:p>
        </p:txBody>
      </p:sp>
      <p:sp>
        <p:nvSpPr>
          <p:cNvPr id="6" name="Marcador de Posição do Número do Diapositivo 5"/>
          <p:cNvSpPr>
            <a:spLocks noGrp="1"/>
          </p:cNvSpPr>
          <p:nvPr>
            <p:ph type="sldNum" sz="quarter" idx="12"/>
          </p:nvPr>
        </p:nvSpPr>
        <p:spPr/>
        <p:txBody>
          <a:bodyPr/>
          <a:lstStyle/>
          <a:p>
            <a:fld id="{231D702E-A573-4EBC-9D5F-1C482DA724DA}" type="slidenum">
              <a:rPr lang="pt-PT" smtClean="0"/>
              <a:t>3</a:t>
            </a:fld>
            <a:endParaRPr lang="pt-PT"/>
          </a:p>
        </p:txBody>
      </p:sp>
    </p:spTree>
    <p:extLst>
      <p:ext uri="{BB962C8B-B14F-4D97-AF65-F5344CB8AC3E}">
        <p14:creationId xmlns:p14="http://schemas.microsoft.com/office/powerpoint/2010/main" val="21740264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196752"/>
            <a:ext cx="4752528" cy="45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1835696" y="548680"/>
            <a:ext cx="4392488" cy="369332"/>
          </a:xfrm>
          <a:prstGeom prst="rect">
            <a:avLst/>
          </a:prstGeom>
          <a:noFill/>
        </p:spPr>
        <p:txBody>
          <a:bodyPr wrap="square" rtlCol="0">
            <a:spAutoFit/>
          </a:bodyPr>
          <a:lstStyle/>
          <a:p>
            <a:pPr algn="ctr"/>
            <a:r>
              <a:rPr lang="pt-PT" dirty="0" smtClean="0">
                <a:solidFill>
                  <a:srgbClr val="FF0000"/>
                </a:solidFill>
              </a:rPr>
              <a:t>Resultados Finais</a:t>
            </a:r>
            <a:endParaRPr lang="pt-PT" dirty="0">
              <a:solidFill>
                <a:srgbClr val="FF0000"/>
              </a:solidFill>
            </a:endParaRPr>
          </a:p>
        </p:txBody>
      </p:sp>
      <p:sp>
        <p:nvSpPr>
          <p:cNvPr id="3" name="Marcador de Posição da Data 2"/>
          <p:cNvSpPr>
            <a:spLocks noGrp="1"/>
          </p:cNvSpPr>
          <p:nvPr>
            <p:ph type="dt" sz="half" idx="10"/>
          </p:nvPr>
        </p:nvSpPr>
        <p:spPr/>
        <p:txBody>
          <a:bodyPr/>
          <a:lstStyle/>
          <a:p>
            <a:fld id="{B44E7214-FE07-4F6C-94B4-7A52145F4A59}" type="datetime1">
              <a:rPr lang="pt-PT" smtClean="0"/>
              <a:t>29-01-2013</a:t>
            </a:fld>
            <a:endParaRPr lang="pt-PT"/>
          </a:p>
        </p:txBody>
      </p:sp>
      <p:sp>
        <p:nvSpPr>
          <p:cNvPr id="4" name="Marcador de Posição do Rodapé 3"/>
          <p:cNvSpPr>
            <a:spLocks noGrp="1"/>
          </p:cNvSpPr>
          <p:nvPr>
            <p:ph type="ftr" sz="quarter" idx="11"/>
          </p:nvPr>
        </p:nvSpPr>
        <p:spPr/>
        <p:txBody>
          <a:bodyPr/>
          <a:lstStyle/>
          <a:p>
            <a:r>
              <a:rPr lang="pt-PT" dirty="0" smtClean="0"/>
              <a:t>Analise e Processamento de Imagens Dot Blot</a:t>
            </a:r>
            <a:endParaRPr lang="pt-PT" dirty="0"/>
          </a:p>
        </p:txBody>
      </p:sp>
      <p:sp>
        <p:nvSpPr>
          <p:cNvPr id="5" name="Marcador de Posição do Número do Diapositivo 4"/>
          <p:cNvSpPr>
            <a:spLocks noGrp="1"/>
          </p:cNvSpPr>
          <p:nvPr>
            <p:ph type="sldNum" sz="quarter" idx="12"/>
          </p:nvPr>
        </p:nvSpPr>
        <p:spPr/>
        <p:txBody>
          <a:bodyPr/>
          <a:lstStyle/>
          <a:p>
            <a:fld id="{231D702E-A573-4EBC-9D5F-1C482DA724DA}" type="slidenum">
              <a:rPr lang="pt-PT" smtClean="0"/>
              <a:t>30</a:t>
            </a:fld>
            <a:endParaRPr lang="pt-PT"/>
          </a:p>
        </p:txBody>
      </p:sp>
    </p:spTree>
    <p:extLst>
      <p:ext uri="{BB962C8B-B14F-4D97-AF65-F5344CB8AC3E}">
        <p14:creationId xmlns:p14="http://schemas.microsoft.com/office/powerpoint/2010/main" val="37242177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483768" y="739639"/>
            <a:ext cx="4392488" cy="369332"/>
          </a:xfrm>
          <a:prstGeom prst="rect">
            <a:avLst/>
          </a:prstGeom>
          <a:noFill/>
        </p:spPr>
        <p:txBody>
          <a:bodyPr wrap="square" rtlCol="0">
            <a:spAutoFit/>
          </a:bodyPr>
          <a:lstStyle/>
          <a:p>
            <a:pPr algn="ctr"/>
            <a:r>
              <a:rPr lang="pt-PT" dirty="0" smtClean="0">
                <a:solidFill>
                  <a:srgbClr val="FF0000"/>
                </a:solidFill>
              </a:rPr>
              <a:t>Classificação</a:t>
            </a:r>
            <a:endParaRPr lang="pt-PT" dirty="0">
              <a:solidFill>
                <a:srgbClr val="FF000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12776"/>
            <a:ext cx="4464496" cy="441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arcador de Posição da Data 2"/>
          <p:cNvSpPr>
            <a:spLocks noGrp="1"/>
          </p:cNvSpPr>
          <p:nvPr>
            <p:ph type="dt" sz="half" idx="10"/>
          </p:nvPr>
        </p:nvSpPr>
        <p:spPr/>
        <p:txBody>
          <a:bodyPr/>
          <a:lstStyle/>
          <a:p>
            <a:fld id="{82BEDF20-3854-42A8-A39D-F68E930FC5E7}" type="datetime1">
              <a:rPr lang="pt-PT" smtClean="0"/>
              <a:t>29-01-2013</a:t>
            </a:fld>
            <a:endParaRPr lang="pt-PT"/>
          </a:p>
        </p:txBody>
      </p:sp>
      <p:sp>
        <p:nvSpPr>
          <p:cNvPr id="4" name="Marcador de Posição do Rodapé 3"/>
          <p:cNvSpPr>
            <a:spLocks noGrp="1"/>
          </p:cNvSpPr>
          <p:nvPr>
            <p:ph type="ftr" sz="quarter" idx="11"/>
          </p:nvPr>
        </p:nvSpPr>
        <p:spPr/>
        <p:txBody>
          <a:bodyPr/>
          <a:lstStyle/>
          <a:p>
            <a:r>
              <a:rPr lang="pt-PT" dirty="0" smtClean="0"/>
              <a:t>Analise e Processamento de Imagens Dot Blot</a:t>
            </a:r>
            <a:endParaRPr lang="pt-PT" dirty="0"/>
          </a:p>
        </p:txBody>
      </p:sp>
      <p:sp>
        <p:nvSpPr>
          <p:cNvPr id="5" name="Marcador de Posição do Número do Diapositivo 4"/>
          <p:cNvSpPr>
            <a:spLocks noGrp="1"/>
          </p:cNvSpPr>
          <p:nvPr>
            <p:ph type="sldNum" sz="quarter" idx="12"/>
          </p:nvPr>
        </p:nvSpPr>
        <p:spPr/>
        <p:txBody>
          <a:bodyPr/>
          <a:lstStyle/>
          <a:p>
            <a:fld id="{231D702E-A573-4EBC-9D5F-1C482DA724DA}" type="slidenum">
              <a:rPr lang="pt-PT" smtClean="0"/>
              <a:t>31</a:t>
            </a:fld>
            <a:endParaRPr lang="pt-PT"/>
          </a:p>
        </p:txBody>
      </p:sp>
    </p:spTree>
    <p:extLst>
      <p:ext uri="{BB962C8B-B14F-4D97-AF65-F5344CB8AC3E}">
        <p14:creationId xmlns:p14="http://schemas.microsoft.com/office/powerpoint/2010/main" val="41024443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979712" y="1052736"/>
            <a:ext cx="5256584" cy="369332"/>
          </a:xfrm>
          <a:prstGeom prst="rect">
            <a:avLst/>
          </a:prstGeom>
          <a:noFill/>
        </p:spPr>
        <p:txBody>
          <a:bodyPr wrap="square" rtlCol="0">
            <a:spAutoFit/>
          </a:bodyPr>
          <a:lstStyle/>
          <a:p>
            <a:pPr algn="ctr"/>
            <a:r>
              <a:rPr lang="pt-PT" dirty="0" smtClean="0">
                <a:solidFill>
                  <a:srgbClr val="FF0000"/>
                </a:solidFill>
              </a:rPr>
              <a:t>Estimativa do Grau de Confiança</a:t>
            </a:r>
            <a:endParaRPr lang="pt-PT" dirty="0">
              <a:solidFill>
                <a:srgbClr val="FF0000"/>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509120"/>
            <a:ext cx="3476625"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754" y="2636912"/>
            <a:ext cx="40005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CaixaDeTexto 2"/>
              <p:cNvSpPr txBox="1"/>
              <p:nvPr/>
            </p:nvSpPr>
            <p:spPr>
              <a:xfrm>
                <a:off x="1403648" y="1772816"/>
                <a:ext cx="4536504" cy="605935"/>
              </a:xfrm>
              <a:prstGeom prst="rect">
                <a:avLst/>
              </a:prstGeom>
              <a:noFill/>
            </p:spPr>
            <p:txBody>
              <a:bodyPr wrap="square" rtlCol="0">
                <a:spAutoFit/>
              </a:bodyPr>
              <a:lstStyle/>
              <a:p>
                <a:pPr algn="ctr"/>
                <a14:m>
                  <m:oMath xmlns:m="http://schemas.openxmlformats.org/officeDocument/2006/math">
                    <m:sSub>
                      <m:sSubPr>
                        <m:ctrlPr>
                          <a:rPr lang="pt-PT" sz="1600" i="1" smtClean="0">
                            <a:latin typeface="Cambria Math"/>
                          </a:rPr>
                        </m:ctrlPr>
                      </m:sSubPr>
                      <m:e>
                        <m:r>
                          <m:rPr>
                            <m:sty m:val="p"/>
                          </m:rPr>
                          <a:rPr lang="pt-PT" sz="1600" b="0" i="0" smtClean="0">
                            <a:latin typeface="Cambria Math"/>
                          </a:rPr>
                          <m:t>P</m:t>
                        </m:r>
                      </m:e>
                      <m:sub>
                        <m:sSub>
                          <m:sSubPr>
                            <m:ctrlPr>
                              <a:rPr lang="pt-PT" sz="1600" i="1" smtClean="0">
                                <a:latin typeface="Cambria Math"/>
                              </a:rPr>
                            </m:ctrlPr>
                          </m:sSubPr>
                          <m:e>
                            <m:r>
                              <m:rPr>
                                <m:sty m:val="p"/>
                              </m:rPr>
                              <a:rPr lang="pt-PT" sz="1600" b="0" i="0" smtClean="0">
                                <a:latin typeface="Cambria Math"/>
                              </a:rPr>
                              <m:t>C</m:t>
                            </m:r>
                          </m:e>
                          <m:sub>
                            <m:r>
                              <m:rPr>
                                <m:sty m:val="p"/>
                              </m:rPr>
                              <a:rPr lang="pt-PT" sz="1600" b="0" i="0" smtClean="0">
                                <a:latin typeface="Cambria Math"/>
                              </a:rPr>
                              <m:t>T</m:t>
                            </m:r>
                          </m:sub>
                        </m:sSub>
                      </m:sub>
                    </m:sSub>
                    <m:r>
                      <a:rPr lang="pt-PT" sz="1600" b="0" i="0" smtClean="0">
                        <a:latin typeface="Cambria Math"/>
                      </a:rPr>
                      <m:t> </m:t>
                    </m:r>
                  </m:oMath>
                </a14:m>
                <a:r>
                  <a:rPr lang="pt-PT" sz="1600" dirty="0" smtClean="0"/>
                  <a:t>Média das Probabilidades de todas as marcas daquele tipo usados na fase de Treino</a:t>
                </a:r>
                <a:endParaRPr lang="pt-PT" sz="1600" dirty="0"/>
              </a:p>
            </p:txBody>
          </p:sp>
        </mc:Choice>
        <mc:Fallback xmlns="">
          <p:sp>
            <p:nvSpPr>
              <p:cNvPr id="3" name="CaixaDeTexto 2"/>
              <p:cNvSpPr txBox="1">
                <a:spLocks noRot="1" noChangeAspect="1" noMove="1" noResize="1" noEditPoints="1" noAdjustHandles="1" noChangeArrowheads="1" noChangeShapeType="1" noTextEdit="1"/>
              </p:cNvSpPr>
              <p:nvPr/>
            </p:nvSpPr>
            <p:spPr>
              <a:xfrm>
                <a:off x="1403648" y="1772816"/>
                <a:ext cx="4536504" cy="605935"/>
              </a:xfrm>
              <a:prstGeom prst="rect">
                <a:avLst/>
              </a:prstGeom>
              <a:blipFill rotWithShape="1">
                <a:blip r:embed="rId4"/>
                <a:stretch>
                  <a:fillRect t="-2020" b="-13131"/>
                </a:stretch>
              </a:blipFill>
            </p:spPr>
            <p:txBody>
              <a:bodyPr/>
              <a:lstStyle/>
              <a:p>
                <a:r>
                  <a:rPr lang="pt-PT">
                    <a:noFill/>
                  </a:rPr>
                  <a:t> </a:t>
                </a:r>
              </a:p>
            </p:txBody>
          </p:sp>
        </mc:Fallback>
      </mc:AlternateContent>
      <p:sp>
        <p:nvSpPr>
          <p:cNvPr id="4" name="Marcador de Posição da Data 3"/>
          <p:cNvSpPr>
            <a:spLocks noGrp="1"/>
          </p:cNvSpPr>
          <p:nvPr>
            <p:ph type="dt" sz="half" idx="10"/>
          </p:nvPr>
        </p:nvSpPr>
        <p:spPr/>
        <p:txBody>
          <a:bodyPr/>
          <a:lstStyle/>
          <a:p>
            <a:fld id="{91A0003B-90D8-4BAE-8E76-A9318545D310}" type="datetime1">
              <a:rPr lang="pt-PT" smtClean="0"/>
              <a:t>29-01-2013</a:t>
            </a:fld>
            <a:endParaRPr lang="pt-PT"/>
          </a:p>
        </p:txBody>
      </p:sp>
      <p:sp>
        <p:nvSpPr>
          <p:cNvPr id="5" name="Marcador de Posição do Rodapé 4"/>
          <p:cNvSpPr>
            <a:spLocks noGrp="1"/>
          </p:cNvSpPr>
          <p:nvPr>
            <p:ph type="ftr" sz="quarter" idx="11"/>
          </p:nvPr>
        </p:nvSpPr>
        <p:spPr/>
        <p:txBody>
          <a:bodyPr/>
          <a:lstStyle/>
          <a:p>
            <a:r>
              <a:rPr lang="pt-PT" dirty="0" smtClean="0"/>
              <a:t>Analise e Processamento de Imagens Dot Blot</a:t>
            </a:r>
            <a:endParaRPr lang="pt-PT" dirty="0"/>
          </a:p>
        </p:txBody>
      </p:sp>
      <p:sp>
        <p:nvSpPr>
          <p:cNvPr id="6" name="Marcador de Posição do Número do Diapositivo 5"/>
          <p:cNvSpPr>
            <a:spLocks noGrp="1"/>
          </p:cNvSpPr>
          <p:nvPr>
            <p:ph type="sldNum" sz="quarter" idx="12"/>
          </p:nvPr>
        </p:nvSpPr>
        <p:spPr/>
        <p:txBody>
          <a:bodyPr/>
          <a:lstStyle/>
          <a:p>
            <a:fld id="{231D702E-A573-4EBC-9D5F-1C482DA724DA}" type="slidenum">
              <a:rPr lang="pt-PT" smtClean="0"/>
              <a:t>32</a:t>
            </a:fld>
            <a:endParaRPr lang="pt-PT"/>
          </a:p>
        </p:txBody>
      </p:sp>
    </p:spTree>
    <p:extLst>
      <p:ext uri="{BB962C8B-B14F-4D97-AF65-F5344CB8AC3E}">
        <p14:creationId xmlns:p14="http://schemas.microsoft.com/office/powerpoint/2010/main" val="41633621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4971409"/>
            <a:ext cx="220027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1052736"/>
            <a:ext cx="561975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Posição da Data 1"/>
          <p:cNvSpPr>
            <a:spLocks noGrp="1"/>
          </p:cNvSpPr>
          <p:nvPr>
            <p:ph type="dt" sz="half" idx="10"/>
          </p:nvPr>
        </p:nvSpPr>
        <p:spPr/>
        <p:txBody>
          <a:bodyPr/>
          <a:lstStyle/>
          <a:p>
            <a:fld id="{399BF95D-2980-4080-B732-A2BFFE600D0E}" type="datetime1">
              <a:rPr lang="pt-PT" smtClean="0"/>
              <a:t>29-01-2013</a:t>
            </a:fld>
            <a:endParaRPr lang="pt-PT"/>
          </a:p>
        </p:txBody>
      </p:sp>
      <p:sp>
        <p:nvSpPr>
          <p:cNvPr id="3" name="Marcador de Posição do Rodapé 2"/>
          <p:cNvSpPr>
            <a:spLocks noGrp="1"/>
          </p:cNvSpPr>
          <p:nvPr>
            <p:ph type="ftr" sz="quarter" idx="11"/>
          </p:nvPr>
        </p:nvSpPr>
        <p:spPr/>
        <p:txBody>
          <a:bodyPr/>
          <a:lstStyle/>
          <a:p>
            <a:r>
              <a:rPr lang="pt-PT" dirty="0" smtClean="0"/>
              <a:t>Analise e Processamento de Imagens Dot Blot</a:t>
            </a:r>
            <a:endParaRPr lang="pt-PT" dirty="0"/>
          </a:p>
        </p:txBody>
      </p:sp>
      <p:sp>
        <p:nvSpPr>
          <p:cNvPr id="4" name="Marcador de Posição do Número do Diapositivo 3"/>
          <p:cNvSpPr>
            <a:spLocks noGrp="1"/>
          </p:cNvSpPr>
          <p:nvPr>
            <p:ph type="sldNum" sz="quarter" idx="12"/>
          </p:nvPr>
        </p:nvSpPr>
        <p:spPr/>
        <p:txBody>
          <a:bodyPr/>
          <a:lstStyle/>
          <a:p>
            <a:fld id="{231D702E-A573-4EBC-9D5F-1C482DA724DA}" type="slidenum">
              <a:rPr lang="pt-PT" smtClean="0"/>
              <a:t>33</a:t>
            </a:fld>
            <a:endParaRPr lang="pt-PT"/>
          </a:p>
        </p:txBody>
      </p:sp>
    </p:spTree>
    <p:extLst>
      <p:ext uri="{BB962C8B-B14F-4D97-AF65-F5344CB8AC3E}">
        <p14:creationId xmlns:p14="http://schemas.microsoft.com/office/powerpoint/2010/main" val="40114304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additive="base">
                                        <p:cTn id="7" dur="500" fill="hold"/>
                                        <p:tgtEl>
                                          <p:spTgt spid="12291"/>
                                        </p:tgtEl>
                                        <p:attrNameLst>
                                          <p:attrName>ppt_x</p:attrName>
                                        </p:attrNameLst>
                                      </p:cBhvr>
                                      <p:tavLst>
                                        <p:tav tm="0">
                                          <p:val>
                                            <p:strVal val="#ppt_x"/>
                                          </p:val>
                                        </p:tav>
                                        <p:tav tm="100000">
                                          <p:val>
                                            <p:strVal val="#ppt_x"/>
                                          </p:val>
                                        </p:tav>
                                      </p:tavLst>
                                    </p:anim>
                                    <p:anim calcmode="lin" valueType="num">
                                      <p:cBhvr additive="base">
                                        <p:cTn id="8"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90"/>
                                        </p:tgtEl>
                                        <p:attrNameLst>
                                          <p:attrName>style.visibility</p:attrName>
                                        </p:attrNameLst>
                                      </p:cBhvr>
                                      <p:to>
                                        <p:strVal val="visible"/>
                                      </p:to>
                                    </p:set>
                                    <p:anim calcmode="lin" valueType="num">
                                      <p:cBhvr additive="base">
                                        <p:cTn id="13" dur="500" fill="hold"/>
                                        <p:tgtEl>
                                          <p:spTgt spid="12290"/>
                                        </p:tgtEl>
                                        <p:attrNameLst>
                                          <p:attrName>ppt_x</p:attrName>
                                        </p:attrNameLst>
                                      </p:cBhvr>
                                      <p:tavLst>
                                        <p:tav tm="0">
                                          <p:val>
                                            <p:strVal val="#ppt_x"/>
                                          </p:val>
                                        </p:tav>
                                        <p:tav tm="100000">
                                          <p:val>
                                            <p:strVal val="#ppt_x"/>
                                          </p:val>
                                        </p:tav>
                                      </p:tavLst>
                                    </p:anim>
                                    <p:anim calcmode="lin" valueType="num">
                                      <p:cBhvr additive="base">
                                        <p:cTn id="14"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4E45FA45-7715-412D-A127-A16AA213E5AB}" type="datetime1">
              <a:rPr lang="pt-PT" smtClean="0"/>
              <a:t>29-01-2013</a:t>
            </a:fld>
            <a:endParaRPr lang="pt-PT"/>
          </a:p>
        </p:txBody>
      </p:sp>
      <p:sp>
        <p:nvSpPr>
          <p:cNvPr id="3" name="Marcador de Posição do Rodapé 2"/>
          <p:cNvSpPr>
            <a:spLocks noGrp="1"/>
          </p:cNvSpPr>
          <p:nvPr>
            <p:ph type="ftr" sz="quarter" idx="11"/>
          </p:nvPr>
        </p:nvSpPr>
        <p:spPr/>
        <p:txBody>
          <a:bodyPr/>
          <a:lstStyle/>
          <a:p>
            <a:r>
              <a:rPr lang="pt-PT" smtClean="0"/>
              <a:t>Analise e Processamento de Imagens Dot Blot</a:t>
            </a:r>
            <a:endParaRPr lang="pt-PT" dirty="0"/>
          </a:p>
        </p:txBody>
      </p:sp>
      <p:sp>
        <p:nvSpPr>
          <p:cNvPr id="4" name="Marcador de Posição do Número do Diapositivo 3"/>
          <p:cNvSpPr>
            <a:spLocks noGrp="1"/>
          </p:cNvSpPr>
          <p:nvPr>
            <p:ph type="sldNum" sz="quarter" idx="12"/>
          </p:nvPr>
        </p:nvSpPr>
        <p:spPr/>
        <p:txBody>
          <a:bodyPr/>
          <a:lstStyle/>
          <a:p>
            <a:fld id="{231D702E-A573-4EBC-9D5F-1C482DA724DA}" type="slidenum">
              <a:rPr lang="pt-PT" smtClean="0"/>
              <a:t>34</a:t>
            </a:fld>
            <a:endParaRPr lang="pt-PT"/>
          </a:p>
        </p:txBody>
      </p:sp>
      <p:pic>
        <p:nvPicPr>
          <p:cNvPr id="5" name="Jav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85813"/>
            <a:ext cx="9144000" cy="5286375"/>
          </a:xfrm>
          <a:prstGeom prst="rect">
            <a:avLst/>
          </a:prstGeom>
        </p:spPr>
      </p:pic>
    </p:spTree>
    <p:extLst>
      <p:ext uri="{BB962C8B-B14F-4D97-AF65-F5344CB8AC3E}">
        <p14:creationId xmlns:p14="http://schemas.microsoft.com/office/powerpoint/2010/main" val="14273425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PT" dirty="0" smtClean="0"/>
              <a:t> o Android……..</a:t>
            </a:r>
            <a:endParaRPr lang="pt-PT" dirty="0"/>
          </a:p>
        </p:txBody>
      </p:sp>
      <p:sp>
        <p:nvSpPr>
          <p:cNvPr id="2" name="Marcador de Posição da Data 1"/>
          <p:cNvSpPr>
            <a:spLocks noGrp="1"/>
          </p:cNvSpPr>
          <p:nvPr>
            <p:ph type="dt" sz="half" idx="10"/>
          </p:nvPr>
        </p:nvSpPr>
        <p:spPr/>
        <p:txBody>
          <a:bodyPr/>
          <a:lstStyle/>
          <a:p>
            <a:fld id="{4E45FA45-7715-412D-A127-A16AA213E5AB}" type="datetime1">
              <a:rPr lang="pt-PT" smtClean="0"/>
              <a:t>29-01-2013</a:t>
            </a:fld>
            <a:endParaRPr lang="pt-PT"/>
          </a:p>
        </p:txBody>
      </p:sp>
      <p:sp>
        <p:nvSpPr>
          <p:cNvPr id="3" name="Marcador de Posição do Rodapé 2"/>
          <p:cNvSpPr>
            <a:spLocks noGrp="1"/>
          </p:cNvSpPr>
          <p:nvPr>
            <p:ph type="ftr" sz="quarter" idx="11"/>
          </p:nvPr>
        </p:nvSpPr>
        <p:spPr/>
        <p:txBody>
          <a:bodyPr/>
          <a:lstStyle/>
          <a:p>
            <a:r>
              <a:rPr lang="pt-PT" dirty="0" smtClean="0"/>
              <a:t>Analise e Processamento de Imagens Dot Blot</a:t>
            </a:r>
            <a:endParaRPr lang="pt-PT" dirty="0"/>
          </a:p>
        </p:txBody>
      </p:sp>
      <p:sp>
        <p:nvSpPr>
          <p:cNvPr id="4" name="Marcador de Posição do Número do Diapositivo 3"/>
          <p:cNvSpPr>
            <a:spLocks noGrp="1"/>
          </p:cNvSpPr>
          <p:nvPr>
            <p:ph type="sldNum" sz="quarter" idx="12"/>
          </p:nvPr>
        </p:nvSpPr>
        <p:spPr/>
        <p:txBody>
          <a:bodyPr/>
          <a:lstStyle/>
          <a:p>
            <a:fld id="{231D702E-A573-4EBC-9D5F-1C482DA724DA}" type="slidenum">
              <a:rPr lang="pt-PT" smtClean="0"/>
              <a:t>35</a:t>
            </a:fld>
            <a:endParaRPr lang="pt-P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988840"/>
            <a:ext cx="3884388" cy="189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71757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dirty="0"/>
              <a:t>o Android……..</a:t>
            </a:r>
          </a:p>
        </p:txBody>
      </p:sp>
      <p:sp>
        <p:nvSpPr>
          <p:cNvPr id="3" name="Marcador de Posição da Data 2"/>
          <p:cNvSpPr>
            <a:spLocks noGrp="1"/>
          </p:cNvSpPr>
          <p:nvPr>
            <p:ph type="dt" sz="half" idx="10"/>
          </p:nvPr>
        </p:nvSpPr>
        <p:spPr/>
        <p:txBody>
          <a:bodyPr/>
          <a:lstStyle/>
          <a:p>
            <a:fld id="{7FF40718-8A8A-4DA7-9114-A2D27826B563}" type="datetime1">
              <a:rPr lang="pt-PT" smtClean="0"/>
              <a:t>29-01-2013</a:t>
            </a:fld>
            <a:endParaRPr lang="pt-PT"/>
          </a:p>
        </p:txBody>
      </p:sp>
      <p:sp>
        <p:nvSpPr>
          <p:cNvPr id="4" name="Marcador de Posição do Rodapé 3"/>
          <p:cNvSpPr>
            <a:spLocks noGrp="1"/>
          </p:cNvSpPr>
          <p:nvPr>
            <p:ph type="ftr" sz="quarter" idx="11"/>
          </p:nvPr>
        </p:nvSpPr>
        <p:spPr/>
        <p:txBody>
          <a:bodyPr/>
          <a:lstStyle/>
          <a:p>
            <a:r>
              <a:rPr lang="pt-PT" smtClean="0"/>
              <a:t>Analise e Processamento de Imagens Dot Blot</a:t>
            </a:r>
            <a:endParaRPr lang="pt-PT" dirty="0"/>
          </a:p>
        </p:txBody>
      </p:sp>
      <p:sp>
        <p:nvSpPr>
          <p:cNvPr id="5" name="Marcador de Posição do Número do Diapositivo 4"/>
          <p:cNvSpPr>
            <a:spLocks noGrp="1"/>
          </p:cNvSpPr>
          <p:nvPr>
            <p:ph type="sldNum" sz="quarter" idx="12"/>
          </p:nvPr>
        </p:nvSpPr>
        <p:spPr/>
        <p:txBody>
          <a:bodyPr/>
          <a:lstStyle/>
          <a:p>
            <a:fld id="{231D702E-A573-4EBC-9D5F-1C482DA724DA}" type="slidenum">
              <a:rPr lang="pt-PT" smtClean="0"/>
              <a:t>36</a:t>
            </a:fld>
            <a:endParaRPr lang="pt-PT"/>
          </a:p>
        </p:txBody>
      </p:sp>
      <p:sp>
        <p:nvSpPr>
          <p:cNvPr id="6" name="AutoShape 2" descr="data:image/jpeg;base64,/9j/4AAQSkZJRgABAQAAAQABAAD/2wCEAAkGBhQSEBAUEBAQEBAUFRQWFRAUDhAQEhIUFBQVFBQQEhQXHCYeFxojGRQVHy8gIycqLCwsFR4xNzAqNSYrLCkBCQoKDgwOGg8PGjUkHyAsLSk0NC41NSk1LSwpLioqLCw1KTUsLCosLykvLC8pNSwpMTQtNTUpKi4sKSkqKTAsLP/AABEIAL8BCAMBIgACEQEDEQH/xAAcAAEAAQUBAQAAAAAAAAAAAAAABAEDBQYHAgj/xABBEAABAwIDBAUICAYBBQAAAAABAAIDBBEFEiEGMUFREyJhcYEHFDJykaGxwRUzNEJSVJLiIyRigtHwc0OissPh/8QAGwEBAAIDAQEAAAAAAAAAAAAAAAIDAQQGBQf/xAAuEQEAAgECBAQFAwUAAAAAAAAAAQIRAwQFITFBEmFxsRMUUZHRM4GhMjRyweH/2gAMAwEAAhEDEQA/AO4oiICIiAiIgIiICIiAiIgIiICIiAiIgIiICIiAiIgLH4zjkdMxrpS4ue7JHExpfLM8gkRxMGrjoewAXJAF1h2YzUVhd5iYoKYOc0VcsbpnTFpLXGnhDmjICCM7jrbRpGpuYXs9OKw1FXUR1GSHooMsJiLA95fK57cxbmNo23bbRm7mFBXYjLrHTUlMzg2onklm7MzIRkb3B7kGIYjFcy0lNUs5UtS5koHMRzgNd3Zx4rZAEKDH4Vj0VRE6SNxAYS2RrwY3wvaLujmY7VjhfjzBFwbqPHtlROdlbX0bnE2DRVQkk8h1tVHxLYuCeqbPKHEZQJKfToKgxkmF87PvlmZ1r6ajkFlpMMiczI6GJzPwGJhbbllIsglNdfUajmqrT6+iGGGOam6lGZI456O/8JgmeI21FOD9U5r3tzNb1XNJ0BFzuCAiIgIiICIiAiIgIiICIiAiIgIiICIiAiIgIiICIiAVqLsenqs5pTTwUjS9vnM8b5jOGEtkfHG17AyMFrhnc7rWJAtqdhxsvFNUGP6zopcnr5HZffZYfZSJnmNKGBpi81hDW6FpaYW6EbjfW/eUGP2Rx6lpsJZIa6KopqUdE6pZFI0ANeGMa6PVwIDmC/G4O43U3BvKZh1VK2GnrI3yu9FhZLGXdjc7QCewarmEGMMqNlMUdHS09I1k7W9HCH5XHpaZ5e4uJJPWtv3ADgoGAbPT4i/Behww0MdK2J8uIOZ0fnDWljg9pAGcnISN5u/eBcoO14XthT1FXU0sTnGem+taY3NaNbaOOh1WbXB6LEKyHGtoXYdBFNMAXEyvs1jGOBNm6Z3HgLgaHuWxweWdwwRlbJTtdUumNOImuLY3SAZukG8huXW2++nag6qi5dh/lAxGlrqOmxinpo2VmkcsBf8Aw5DYCN+pBIcWg8s4Nyo9T5S8RlnxeGjpaQ+YOkPSvfILRxukBu2/WeQy41A0PYg6Rj2CMq4XQyOkYwujdmjf0b7xvbI2zuHWaNy1ubEhhtZTxS1sjqWoZKT53NnMD48mVzah2tnF1sryd1xbULX6nyyubgtNWdDH53USOhbGXFsIewuDpSSb5AANL73b7aq9sh5TJZK9tDWvoKgyszRVNFKZIswbcwPBJ16rtdNw3g3QdLp6hr2hzHNexwuHNcHNcOYI0IVFq89KKCrp3046OlqpehngaLRsme1zoamNm5ji5uR1tHZ2ki4uSDbUREBERAREQEREBERAREQEREBERAREQEREBERBQrSNnnPiqpqala2XD43vZ0jyYzTvN3PpYLX6drXOtqG5M2XM61hvC0jBJRSTSUkpyP6WaSAucB5zDNK6a8ZNsz2Okcxzd+jTuKDDYT5J5osErcPNRCZKiUSNlDH5GgGE2I33/hH2hb3sxhJpaKlp3OD3QwxxlwBAcWNAuL620UmKvbmyZm57XyZ25su7Nl327bKUHINIwXYCSDEMVqnTRuZWtc1jA12Zl+LjuPgsJT+Rh30M6hlnj6ds7p4p2tflY4ta3K4GxIIDh4g8F1MFVQcwwzyc189dSVGMVdPOyj+qihD+u8WLZJCWtAOYNcd98gCyODeTqWGbHJDNG4YiJMgDX3jzmW2fn9YN3Jb8iDlMnkZe7B4KN08fnVPM+aKXI4xEvJvHIxw1aRbgdQN4uDkdk9hKuOsZUVYwqBkbCBBRUMbc7iCOlMr2BzD1j6J4AbrrohKszVAA3oNbxCXzytghi60NJMJqmW3VErGHoaVp+8/M8Pdb0Q1oOrrIq4GQcUrzECGdDSiawIaan+K7uz9CYr8bFt0QbUiIgIiICIiAhReXOQCVTMrL5F4MyCVmVQVGbIrzXILiKgVUBERAREQERRoq1rnvYL5mWuCLaOFwRzCjNojGe4koiKQKNX4bFOzJPFHMw65JI2yNvzs4EXUlUKDU8S2RbTviqMNpoGSRh7JIGMjh84hkylzQ+1hI1zGOaXaaEGwNwbtpG0WdHWCUb6f6PqTMNLk2DS0gDW4cRyJ0WyUta2TPkuQ1xaTbQkb7HirlTUNjY973BrGNLnOO5rWi7nHsACjW0WjMDUmbYOqXujw99OWx5BLUzNlLGPeHFsLIRlc59mkkuLQNBqbgSK/FqukaZah1LU0rbdK6KOSnmiaSAZQ18j2yAXBIu02va+5Y7EJnVLhUwUGIxOygCphno4J5YvSa10Er+uzUkNkbcXNgLlT8KwGGrZHNJU1VZFe4gqBHHE2Rji09LAyNgc9rmkWeDYjdoCpDI4ltdTQ6PnjLz6MUbhNNIeDY4o7ucT3LGw7amPTEYfMHON4zI8Ohex2rWGYDKyUbnMcRqLtJC2GhweCG/QQQw339HCyO/flAupZag03EdqzO0w4bMyaqflaHxhs8dOHOGeomeLsaGszWBN3GwAU07O1ZGU4g0N4vZQRNnt2Pc90Yd2iPwC2UNA3CyqghYRhEdNEI4WkNuXElxc973G75JHHVz3HUkopqICIiAiKhKCqpdeHPVt0yC8XqxLIrbp1GlmQWsQxBsbC97srRx3nsAHEnkufbTbdygERu6BvZYykc3ONwzubr2qRtRjgOY36rSQwe4yd54dneuRbS49cmxuToP8oOp+SDGH1E1e573vA6EAue55vd99XErq0RXLvIngxgoDI8WdO/N25GgtafElxXTYXoJYVV4a5eroKoiICIiAsRjDDG5lQ3ezSQfiiJ18QdR4qbiGINhYXvOg3DiTwAWh4rjck5OY5WcGA2A5X5ntXk8S3unoV8M87dY8vNC1ohtVVtbCz0S6Q/0jT2mwUF23HKA+Mn+AtTRc/qcZ3Vp5TEekK/iS2+Hbdv34nDtDg742Ump2jZJHaB15nkMa0ggtLvvG/AC5WjqoKU4zuMeG/OJ/aTxy6ZQUgijaxu5o38SeLj3m6wuL40988lJBTRTkQh03TzGKPJLnY1ga1j3SXyuubZRzvooWBbUEEMnddp0Eh3t7Hcx2rP4jgNPU5TUU8MxaCGufG1xaDvAJ1APJdVs9zpa+nE6fbt9FtZiY5NY2YwszwO6Ksr6ZjHvhdAJqWfonRHKY4qkxl72DQAkk2FtCLDbcLwxlPEyKJpaxt7Xc5ziSS5znOdq5xcSSTqSSr1LSMiY1kTGRxtFmsY0Ma0cmtGgV1biQiIgIiICIiAiKhKAXKxJMqTSrVdodrWwvEUY6WpcLiMHRjfxykbhyG89g1QZ+WqUN9ePxC/K4WkVVbLJ9ZIfVb1WjwH/wBWPlgaOLvaP8IOimqUPEq3LFK4b2scR32NvetFgxiSH0HlzfwO1Hhy8Csi7bKndG4T5oxY5hZzm246t19yDnm2GPW/hsu52jQB2DeV52K8mctTI2asDooN9nXD5P6WjgO32XW3v2uwuDrQxtll4ZIHZifXkGngsNiO2dXMdJBSR/hj60n9zzrfusg7BRtDWta1uVrQA1oFgABYAdlgshFMvnaQlxu+oqHO/EZXX96nUGOVcBvBWy6f9OR3SMPZZ1x7kH0LHKr7XrmWyXlQbK9sNa0U8xsGyAkQyE6AanqE9pIPMbl0eFyCUFVeWlekBUJRRMWqMkErhoQx1u+1h71C9vBWbT2GlbRYp00xseoy7Wj4u8T8l4wGrjjmDpRdtiAbZspNutb2jxWORfPbbq86/wAaec5zza2eeWQxyrZJM50Qs2wF7ZcxG91v93LIYdisDKVzHtu+zrjJfOTexzcOG/ktfRSpvL01basRGbZ/ki3PKiqiLTRFueyOKZ2GNxu6O1uZZw9m72LTFlNmZ8tVHyddp8R/kBelwzcTo7iv0nlP7p1nEugoqBVXetgREQEREBERAVuRyuFRalyDWttNpPNYC5vWmeckTLXu88SOIA19g4rRMPpejDi9xfPIc0shNyXHW11I2orenxJ3GOlaGgcOkcMzj8B/aoks+iC7NVLH1FWrM9QoE8/ag9TV3asHjVd/Dfrv09pXuao7Vg8XqL2b23+QQeMMPWLjuG7v5/7zWQdW9vvWMa8NaAOHx4ryZkGS87UmCpWGZIpkUthf/boM5DSuqpI4ImdJM82HANG8uceAAuT2L6C2foHQ08MT5XTOjYGmV291vlwF9bAXJK0ryW7K+bwCaQfzE4B13sjOrWdhOjj4DguiwNQSGKk84Y1znGzWgknkAvYWs7ZYjZrYmnV3Wd6o3A9518FrbvcRt9KdSe3uxM4jKxNtq7N1Im5f6icxHhuWU+m2S0skmQODR14ieOml+XatEWewumIoqt59FwAHblOp99lzG04juNW9otOYxM+mIVVtMvH03B+Ri/V+1PpuD8jH+r9qwgVV53z+r5faPwh4pZr6bg/Ix/q/an03B+Rj/V+1YVE+f1vL7R+DxSzX03B+Rj/V+1PpuD8jH+r9qwqJ8/reX2j8HilmvpuD8jF+r9qk4di8Lpow2jjY4uADg4Xaee5a4pmCj+Zg/wCRvxVuhvdWdSsTjrHaPr6Mxactmx3aYxP6OIAvFszjcht9QABvKs4NtY572smDesbB7dNTuDgsDj32mf1z8AocPpN7x8Vs6vE9xXczieUTjHbGWZvOXUgqqgVV2a8REQEREFCodUVMKg1YQcRgqsxqJDvkmkd7XG3wVKqoUGmktHbk93ucVbqqjegTTqBUVG9JJlAqpdEEeoqViZJruJKv1Mix8r0FZJlZdV8h7VbfqraCTHUu5+4Ladi8O85rKaJ2rXSDMP6WgvcP0tI8VqUS37yVTBuJU9+PSNHeY3WQfQ1Kz/eSyUIWOpSslEUHqWUNaXONgASTyA1JXNsQrDLK95+8dByHAexbTtjiOWMRA6v1d2NB+Z+BWnLkeObnxXjRjpHOfX/inUns908Be9rW+k4gDvK3nFaUR0MjG7mst36i59qxGxuHXc6UjRvVb3n0j7NPFZ7aL7LN6vzC2OHbb4e0vqz1tE/bDNI5Zc7CqqKq5ZSIiICIiApuCfaYPXb8VCU3BftMH/I34q/bfrU9Y92Y6q479pn9c/JQ4vSb3j4qZj32mf1z8lDi9JvePip6/wDcW/yn3Znq6kFVUCqvorZEREBERBQqJVhTCo9Q1B8941D0VRVxbskz7D+lxzN9yxc82i23yp0HRVrZAOrPHqf64+qf+3J7Vock+iD30qx9XPc6LxPU8lGkegtTPUN7ldlcrBKDyVaV5W8qCsZWXwbEXRSRyMNnsc1zT2tNxfs0WGCkQPQfVWzGPx1UEc0R0cNW3uWPHpRntHvFjxWxwSL5g2R2wmoZA6IhzHenE4nJIB8HciPeNF3jZDbenrhaJ+WUC7oH6SNAsC4cHNuRqOfBBjcfmLqmXNwcWjsA0H+fFQYoi5wa0Xc4gAcyVueKbNtndna7I/ibXa63EjmvWD7Lthdnc7pHjdpZre3tK5HU4Tr6m5mZ/pmc58lM0nLKYdRCKJjB90anmeJ9qj7RfZZvV+YWSWN2i+yzer8wul16xTb2rHSKz7LZ6OdhVVAqr5y1RERAREQFNwT7TD67fioSmYL9og/5G/FX7f8AVp6x7sx1esd+0z+ufkocXpN7x8Vsm0ezzzI6SJpeHauaPSB3XA4hR8F2akdI10rCxjSCQ7e625oHLtW/rbHXtuprFZ5znyxn6pTWct2CqqBVXctgREQEREBW5Wq4vLkGgeVDATUUMhYLyQnpWW3kNHXaO9tz/aFwGep96+r6qNfN3lG2VNFVvDR/Ly3fEeAF+tF3tJt3FvNBqckis9IqvCtkID1aIVxeXBBaJVAqvCoEHrJde4mr3TsupIi17ECIbl2TyHYUf5moI0OWFp57pJP/AF+9cnoKJ0srI42l8j3BrWjeXE2AX0zsngTaSlhgbrkb1nfiedXv8XE+FkGwwq+FbiCuhAULGKYyQSsbvLTbtO8D3KaihekXrNZ78hyoi28WPw7EXRarAoZHZnxguO8glpPfY6rVdqcMjhdGIm5Q4Ov1nG9iOa4vd8J1NvSdSZiYj7qLUmGERFuGC7PwyQRuey7nC5Od4vqeRWntNnfdWmtJ6c+aMVy05VWa2ow2OF8YjblBaSesTre3FYVVbjQtoak6dusMTGBZPZylL6mOw0aczjbcBu99gs9g2z0MkET3x3c5tyc7xfU8AVnKSgZELRsDB2ce87yvc2XB7+KureYxyn/ayKd1+yWVUXWLhERAREQEREBUKqqFBYmYtW2y2Vjrqd0UnVPpRyWuY5BueOY4EcQT2LbXlQ5wLFB8nY3gstLM+GdpZI3xa4cHsPFp5/NY0hd78oeDxzsIkaDluWu3OZzLT8txXEcQw/o3EBwcPYfFBByry5iuG/JUN+XuQRyw8l7jpjfXRXMzuSugkbxZBcijtuV13BUgYXHSw7yt12MwhjJWyOHSSA3aSBlZ2tHPtKDcvJVsCYB5zUttUPBEcZGsLHby7k9w07BpvJXVII1icFmBaL39izkbx/oQXGtXpUBVUBERAWobcenD6rviFt61fbSic4RyAEtbmDrcL2IJ7F5nFqzba2iPL3Qv0akuhbOfZYfV+ZXP42EkBoJJ0AAuSeQXR8JpTHDEx29rRfv3ke9eLwGk/FtbtjH8oabWttvrIvUP/ktbW2ba0TiI5ACWtBa63C5BB7t61RjCSA0Ek7gBck9i0uK0t83bl1x7I3/qdC2d+ywer8yskoeE0pjhiY7e1oB795+KmLtNCJrpVie0R7L46CIiuZEREBERAREQF5cvSEIIkt+ag1TbAlxNgss5ixeJwZ+rw4oOe7Rl05IaMrPeVptXsffguvuwQdisuwQcgg4u/Yw8vcvI2TcPu38F2V2CjkvBwQcgg427ZRx+7bwXuLY4/hPsXYBgg5BV+hRyCDlsGxvYs/geDugeDa7eIW7NwccgrrMKCDMYVG0saW7llI41icJhyG3A8FmwgqEREBERAUOvnLbAbzfXsUxRK2O5HiqtbPgnDEsZAMjszQ0E7zkaL+wLNQvu0Hmsf0Kn046rVr7aJrMwxCxX1BaABvPHsWMpxkcXNa0E7+o0X9gWTrY7kdyj9Cq9eszfP0JZGGS7Qea9q1TjqjuV1b9eiQiIpAiIgIiICIiD/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2060848"/>
            <a:ext cx="3993604" cy="288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ixaDeTexto 7"/>
          <p:cNvSpPr txBox="1"/>
          <p:nvPr/>
        </p:nvSpPr>
        <p:spPr>
          <a:xfrm>
            <a:off x="1151620" y="2060848"/>
            <a:ext cx="5688632" cy="369332"/>
          </a:xfrm>
          <a:prstGeom prst="rect">
            <a:avLst/>
          </a:prstGeom>
          <a:noFill/>
        </p:spPr>
        <p:txBody>
          <a:bodyPr wrap="square" rtlCol="0">
            <a:spAutoFit/>
          </a:bodyPr>
          <a:lstStyle/>
          <a:p>
            <a:r>
              <a:rPr lang="pt-PT" dirty="0"/>
              <a:t>http://livepainting.blogs.ua.sapo.pt/1402.html</a:t>
            </a:r>
          </a:p>
        </p:txBody>
      </p:sp>
    </p:spTree>
    <p:extLst>
      <p:ext uri="{BB962C8B-B14F-4D97-AF65-F5344CB8AC3E}">
        <p14:creationId xmlns:p14="http://schemas.microsoft.com/office/powerpoint/2010/main" val="41099273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4E45FA45-7715-412D-A127-A16AA213E5AB}" type="datetime1">
              <a:rPr lang="pt-PT" smtClean="0"/>
              <a:t>29-01-2013</a:t>
            </a:fld>
            <a:endParaRPr lang="pt-PT"/>
          </a:p>
        </p:txBody>
      </p:sp>
      <p:sp>
        <p:nvSpPr>
          <p:cNvPr id="3" name="Marcador de Posição do Rodapé 2"/>
          <p:cNvSpPr>
            <a:spLocks noGrp="1"/>
          </p:cNvSpPr>
          <p:nvPr>
            <p:ph type="ftr" sz="quarter" idx="11"/>
          </p:nvPr>
        </p:nvSpPr>
        <p:spPr/>
        <p:txBody>
          <a:bodyPr/>
          <a:lstStyle/>
          <a:p>
            <a:r>
              <a:rPr lang="pt-PT" smtClean="0"/>
              <a:t>Analise e Processamento de Imagens Dot Blot</a:t>
            </a:r>
            <a:endParaRPr lang="pt-PT" dirty="0"/>
          </a:p>
        </p:txBody>
      </p:sp>
      <p:sp>
        <p:nvSpPr>
          <p:cNvPr id="4" name="Marcador de Posição do Número do Diapositivo 3"/>
          <p:cNvSpPr>
            <a:spLocks noGrp="1"/>
          </p:cNvSpPr>
          <p:nvPr>
            <p:ph type="sldNum" sz="quarter" idx="12"/>
          </p:nvPr>
        </p:nvSpPr>
        <p:spPr/>
        <p:txBody>
          <a:bodyPr/>
          <a:lstStyle/>
          <a:p>
            <a:fld id="{231D702E-A573-4EBC-9D5F-1C482DA724DA}" type="slidenum">
              <a:rPr lang="pt-PT" smtClean="0"/>
              <a:t>37</a:t>
            </a:fld>
            <a:endParaRPr lang="pt-PT"/>
          </a:p>
        </p:txBody>
      </p:sp>
      <p:sp>
        <p:nvSpPr>
          <p:cNvPr id="5" name="Rectângulo 4"/>
          <p:cNvSpPr/>
          <p:nvPr/>
        </p:nvSpPr>
        <p:spPr>
          <a:xfrm>
            <a:off x="1259632" y="743701"/>
            <a:ext cx="5310336" cy="2031325"/>
          </a:xfrm>
          <a:prstGeom prst="rect">
            <a:avLst/>
          </a:prstGeom>
        </p:spPr>
        <p:txBody>
          <a:bodyPr wrap="square">
            <a:spAutoFit/>
          </a:bodyPr>
          <a:lstStyle/>
          <a:p>
            <a:r>
              <a:rPr lang="pt-PT" dirty="0"/>
              <a:t>Apesar do estudo contar com uma população de apenas 216 utilizadores com dispositivos móveis da região de Minneapolis, os resultados são bastante interessantes. Dos 216 utilizadores que fizeram parte do estudo, 62 (29%) possui iPhone enquanto apenas 36 (17%) possui Android. A plataforma da RIM contava com 61 utilizadores.</a:t>
            </a:r>
          </a:p>
        </p:txBody>
      </p:sp>
      <p:sp>
        <p:nvSpPr>
          <p:cNvPr id="6" name="AutoShape 4" descr="data:image/jpeg;base64,/9j/4AAQSkZJRgABAQAAAQABAAD/2wCEAAkGBhQQDxQSDxIWEhAVEBYWFhYUFRcUFRUVFBAVFRUUFRYXHCYeFxkjGhQUIC8gIycpLCwsFh4xNTAuNSYrLCkBCQoKBQUFDQUFDSkYEhgpKSkpKSkpKSkpKSkpKSkpKSkpKSkpKSkpKSkpKSkpKSkpKSkpKSkpKSkpKSkpKSkpKf/AABEIAJMBWAMBIgACEQEDEQH/xAAbAAEAAgMBAQAAAAAAAAAAAAAABQYBAwQCB//EAEwQAAIBAwEDBgkKBQMBBgcAAAECAwAEERIFEyEGFTFRlNMHFCJBUlNUVZEWFyMyNGFzk7TjNXF1s8IzQoGhJENksbLDRGJjcnSDwf/EABQBAQAAAAAAAAAAAAAAAAAAAAD/xAAUEQEAAAAAAAAAAAAAAAAAAAAA/9oADAMBAAIRAxEAPwC+2G2rq4a4ImjjWK9ngUbjX5MTAAljIMk56q6/GLv2lOzfu1GcmP8A43+rXf8A61qZoNPjF37SnZv3aeMXftKdm/drdSg0+MXftKdm/dp4xd+0p2b92t1KDT4xd+0p2b92njF37SnZv3a3UoNPjF37SnZv3aeMXftKdm/drdSg0+MXftKdm/dp4xd+0p2b92t1KDT4xd+0p2b92njF37SnZv3a3UoNPjF37SnZv3a49ocontioudoW8OvOneQqmrBGcZm44yKkqrHKjk7Jd3UGl2ihFrcxyyKsbnEu6AjAkzgsFbygMjFBOw7QuXLBLyJihAYLbg6SVDAHEvA4IP8AIitu/u/aU7L+7VA2pYTQXEcIFw0D3cixRxT7t5IYtkooAbWMASITxI6D115k2LtXUC8js3ioGtJPIyLNleIjeAazMQdegnIBBAFB9B3937SnZf3a1W20LiVA8V5E6HOGW3BU4JU4Il6wR/xXBaRzWlnDuonuJV3ZlR5iZTqA3pV5DgsD0KSB0481VG25P38fiqKkirG0ZcxzeSFkvJJLhGUSKMhHxkK2ccCMCgusXKCR3VE2hbs7OyKqwqSzJ9dQBNxI8/VXbvrv2lOy/u181XkPcRwR7pJUnSxuVBWcgrLJfqyKp144xFj1dfGpvaeyLgXsQj3y2SaFeTxhmzC0UomL6pODBmQ50k8M6hjFBb9/d+1J2b92uSx27LOWEF/BKUOGEcKuVPUdM3DoPwqB5DCaa1llnfel13EeXYxyR26GIS/dvW1MWHEg5qGseTd4ulI4pYYlNqh1SxGVUS6UypBNFhzbiPVwfj0cM0H0Hf3ftKdl/doZ7v2lOzdH8/paoh2JfxhggnkVlmQq1yxOhb9dxp+kB1bjUeDKTxBYVs2dycu5FCXZm0rZ3aD6cqDI1wRbh9DnV9Ex6Scec0F2S5umAK3UZBGQRbAgg9BB3vEV4t9oXMiB47yJ0b6rLbAqeOOB3vHjXzvYVhdCTcxrcJJbnZ6jNwNzBi3Q3G8j1nWHAfAAPSOAxXZs7k5ewW27g3qFrDDKZuiYX2SkWWIiY25cArw8occ0F93937SnZf3axv7v2lOzfu1RLzYd80WI/GECpetCnjGZEJ3RtI5XD+WwZZDxJABwTUpY7PvRtVpJGbxYlj9fMZjMChItGvCusmTkJnifKIOAE5z9LvtxzhBv8Z3W5XeYxnOjfZ6K7N/d+0p2X92qfJsKcbR1xQlY2vN67M8UlsymLSZVVhvYrngB5PD764bLYt+6xxzidFBsUkIuBlliNwLmRWV84IaPPnIx1UF+3937SnZv3ab679pTsv7tU+52FfB7pIJWESQytZkyklpbgJlWJJOIwrhS3RvAfNURJaXke4hMzpLcyywCJpGMkdu+7Yzj6RzlCknlFsje4z0Cg+jb+79pTs37tPGLv2lOzfu1uA8w6P8A+ebPXSg0+MXftKdm/dp4xd+0p2b92t1KDT4xd+0p2b92njF37SnZv3a3UoNPjF37SnZv3aeMXftKdm/drdSg9bPmuTKoknRkycqINBPA9Dbw4+FK3WP+ov8AM/8ApNYoKVsi9ulkvVt7RJo+dLry2uViOTIuRoKH45qRO0r/AN3xduXuqrm1bFp4pI0RZM8ppcrJqMZXLZ3ujiE6Mn+VcVtf3tpbxR20RUm6uN5Hu2ZIpN6m7tlJDHcFSzBwePWMEUFv5zv/AHfF25e6pznf+74u3L3VV/bfKa8hfaGCwWKNmhbcjRHiWJVDakGpirNxBYNxI04rM+37sKfpJRbiWcJcizLSSlIozFG0GnyVMjSrqwM6AMjpoJ/nO/8Ad8Xbl7qs853/ALvi7cvdVDWW178zoZQQDeJC0G6GlVewErESY1YEoK5zjiR/KDi2veh3nG9aRra1SZjb7swZmmMyRqUIfQ2F1ENwOeOKC6c53/u+Ltq91WTtO/8Ad8XbV7qoCLbl+XgZ8qNFkZIxDlX393JFKSSupPowj4HQfurh51vbdCqyTSEX11qVoMu2J13SoxjKMGQkhcr08GAGKC2c53/u+Lty91TnO/8Ad8XbV7qpPZk2tGOtn+mkGXj3ZXEhG7C4GQvQG/3Yzk110EDznf8Au+Ltq91TnO/93xdtXuqnqUEDznf+74u2r3VOc7/3fF21e6qepQQPOd/7vi7avdU5zv8A3fF21e6qepQQPOV/7vi7avdU5zv/AHfF21e6qepQQPOd/wC74u2r3VOc7/3fF21e6qepQQPOd/7vi7avdU5zv/d8XbV7qp6lBA853/u+Ltq91TnO/wDd8XbV7qp6lBA853/u+Ltq91TnO/8Ad8XbV7qp6lBArtK/93xdtXuq5tl8pLy5gSeLZ8e7kXUuq8UHGSOI3XDoNWlOkfzqvcgv4Xafg/8AuPQZ5zv/AHfF21e6pzpf+wRdtXuqnqZoILnG/wDd8XbV7qnOV/7vi7avdVT9n26TxbQ8WNxbKbVlVNM29mEZdjNK8i4LyEhcKdWjp+7qtYZl2jZs8LOvi1ksfCVd2vizi5YOp0KFbTrRx5WVx0UFlO07/wB3xdtXuqc53/u+Ltq91U8aUFcutu3sSF32fHpBUcL1Scs6oP8AuuthW47Tv/d8Xbl7quzlD9mf/wC+H9VFUk3Sf5n/AM6CA5zv/d8XbV7qnOd/7vi7avdVPUoILnO/93xdtXuqc53/ALvi7avdVG8qdkt4yJ43dmkhaMxouWESROZirZwMqeC4yZGU54Yqe5P7S8Yto5RGYQQQEJJwEYoNJIBKkKCDgcKDi5zv/d8XbV7qnOd/7vi7avdVPUoIrZW2boXcEc9mkSyu661ullK6Ymc+SIxngOvz0rsf7ZZ/izfpJKUFa2Tyngt5L2OUyB+dLsnRbzyjBkXHlRoV83RmpE8urX0p+yXXdVwWW3fFN+XH0Um3LuNm1Y3eQWVyMcRlMebprkj8KmYY5DAylid6rSHMK+MwwqThSW1CYMBjzEcaCUu+V1lNGY5d7JG3SrWl0VOCDxG76wPhW48u7XOdU+f/AMW67qt8vLG2WMSGYiNnZM6JfJaNgriQacx4JUEtjpFYTlYrC906gbMsHL6kVisO8JDYPk9I4AnAzjBGQ0fLq19Kbo9kuu6rPy7tfSn7Ldd1XZZ8pYpJFhEh3xRSVAkKqWjEmgyadIbSQcHBx5q8zcqoELB59JWSSNtWsaWhjEkmrhwAUg6ug6hjpoOX5dWvpTdkuvP/APqp8u7X0p+yXXR1f6VdFvyut5MBJjljINJWRWBii3rhlZQVwhDcQMjozW3Z3KaG4k3cMjO+6STgsmAkiB4yWK6RlWBAzmg4flza+lN2S67qny4tfSm7Jdd1XSnLG2ZtKz5O8WMYWTDO8u6ARtOHGvySQSAemsNywtw4TfEsTKAAkh/0HKSk4XgFYEZPDhQc/wAuLX0puyXXdU+XFr6U3ZLruq223LW1k3emc/S40ZSVQQzBVYkrhVZiFDHAJ4DorluvCLarC0qSPLpVG0qkgLK8wi1LqUAgMcHHR0dJAoNvy4tfSm7Jdd1T5cWvpTdkuu6ru2pymhttG/lZC6sy+RI2VQAscKpIwGBOcYGequS05ZRPcy27PoZGURtlikqm2E5YPjSuFJ4Z4hSaDx8uLX0puyXXdU+XFp6U3ZLruq2py2tWTWJyV3iR/Ul1FpATHhNOohgp0sBg+avcXLG2YxBbjO9A0cJMeU5jGs6cRkupUB8ZIIoOf5cWvpTdkuu6p8uLX0puyXXdVu2fykkkujbywtE26Mo+lDsEEmgb5QPombpUZOQD1VNaz1n40Ff+XFr6U3ZLruqfLi19Kbsl13VWDWes/Gms9Z+NBX/lxa+lN2S67qny4tfSm7Jdd1Vg1nrPxprPWfjQV/5cWvpTdkuu6p8uLX0puyXXdVYNZ6z8aaz1n40Ff+XFr6U3ZLruqfLi19Kbsl13VWDWes/Gms9Z+NBALy4tcjypun2S67qoTkZyvtotnWyOZdSxYOm2uHH12PBljIPT5jV61nrPxrGo9Z+NBAfLi19Kbsl13VPlza+lN2S67qp/Wes/Gs6z1n40EAeXdqel5+y3XdVj5c2vpTdkuu6qwaz1n41jWes/GggPlxa+lN2S67qny4tfSm7Jdd1Vg1nrPxprPWfjQVHbfLO2a3YKZs6ozxtbkfVuI2PEx46Aa725c2uT5U3T7Jdd1U/rPWfjWNZ6z8TQQHy4tfSm7Jdd1T5cWvpTdkuu6qwaz1n401nrPxoK/wDLm19Kbsl13VDy5tfSm7Jdd1Vg1nrPxprPWfjQV/5cWvpTdkuu6p8uLX0puyXXdVYNZ6z8aaz1n40Fes+U8E9/ZJEZC29m+tbzxj7JJ/udAKVLux8cs8k/6s3n/wDCSVigrS7Bjvra/t5mKo+17o6lI1ArMhGM/wAsfyJrqm5EQNLNKrsjTG2JAK4XxV1dAv3MUXP8uFbuTHI+zu2vpLq1hmk51ul1SIGbAkGBk+apz5tdmewW/wCUtBWNqcg4bgOGnkUPNPKQDGRquHV2wGB4qUGG6cEjz1JPyfQi8UyvpvAd4Mp5DNAIWZDjOSoHA5HCpX5tdmewW/5S1y33IXZUOkvYQYZ9IxBq4lSfK0jyRhTxPCgi4OSES3UdzvXLxoqgfRrnREIwGZQGZMDOgnGeNcs3JBZ7y7muAqxTQLCgSTLHo1znIASQhIh5/qUtV5PyIzrawhVjEnl2kiaoy6oHTUg1rqdBlc9IqzfNxsz2C2/LWgr0vItGbeNdTG5LsWnzFrZXt9wUK6dAGjgCBnPGu/YOwI7PVu3LakgTyivAW0AiQ8POQMn76kvm42Z7BbflrWR4N9mHosLf8taCujkWgj3a3UyxrIskKao9Fuyz74FFK+X5efr5wDit1hyRjhYtvndjDcxksUyRdzb2RjpA4hujzVO/Nrsz2C3/AClp82uzPYLf8paCtychLdmt2LsdxDDFg6CJUtzqi15HkkHPFcdNeW5CwmFIt9IAlr4urApnAuhcq/RjUHUcOgirN82uzPYLf8pafNrsz2C3/KWggdvbAe6uIGE5jRLe4jkdSm8bfrGuArKVwdLZPDHDFeF5EwavrNo1htGpdOBYmzCZ6cbsk56c1Yfm12b7Bb/lLT5tdmewW/5S0FetORscbRu08kskc1u6s5jzotFYQw4UAaRrbJ+seuuaPwdWwdH3jkq2pgd2RIRcPOmcjycPIRlcZAq1fNrsz2C3/KWnza7M9gt/yloOW0sFjlnkDZaeRXbOngViWMAEcSMLnjnpNdeodY+IrHza7M9gt/ylp82uzPYLf8paDOodY+IpqHWPiKx82uzPYLf8pafNrsz2C3/KWgzqHWPiKah1j4isfNrsz2C3/KWnza7M9gt/yloM6h1j4imodY+IrHza7M9gt/ylp82uzPYLf8paDOodY+IpqHWPiKx82uzPYLf8pafNrsz2C3/KWgzqHWPiKah1j4isfNts32C3/KWq/wAgeQdhNsy2kmsoJJGiyzNGCzHWwyT56Cw6h1j4imodY+IrHza7M9gt/wApafNrsz2C3/KWgzqHWPiKah1j4iozafJTY9uyrLZW4LAnhAX0qCAZH0g6EBZRqOBxrFnyY2NLKYksoC414zAVV922mTduRpfSSAdJOKCU1DrHxFNQ6x8RWB4Ndm+wW/5S0+bXZnsFv+UtBnUOsfEU1DrHxFRfKTwfbPjtmZLGBW1xDIjAODPGD/0JH/NSfzbbN9gt/wApaDOodY+IpqHWPiKx82uzPYLf8pa49pcidk26a5bGAAsFAWHUzOxwqKqglmPUKDt1DrHxFNQ6x8RUNHsHYjPGq2luTIFK/QHSNbMqB2xhGZkdQGwSVI81e7Dk3sWcqIrO3YsWAG4wfIVWLcRwXS6EN0EOuOmgltQ6x8RTUOsfEV5Hg22Z7Bb/AJS1n5tdmewW/wCUtBzu3/bLPj/3s3n/APCSUrW/I+ztb6ye2tYYn3svlIgU8LWTzilB0cgui+/q13/cFWmqtyC6L7+rXf8AcFWmgVA8q9iyXPi26IG6u1lbUSPIEMqHGBxOXXhU9XiSULxYgD7yB/50HzpPBgRssRF2kvTaRwZlmZ4o1EkTypFw8lTux5vMBXm+8H05jCKkEsSz3uiCWR0jRbmQNBMulTh4wGGnHDWcEHjX0YSA44jiMjj5usddes0Hzf5uLgMXEqi4NyT4zqbebk7L8WJI6zMA5X7gc1N+DzkxNYxSrOVGtkwkbAouiIIzjCLguRk9J85JOate9GM5GB0nPAV6BoPVKxmmaDNKUoFKUoFKUoFKUoFKUoFKUoFKUoFKUoMGqz4NP4Rafg/5tVmNVnwafwi0/B/zags9KUoKjyo5MS3Fws0JGrxfdAmRozC+91rcKF4SEZYaT08PMTW7Y9lcm9ea7iTADpCyTArFGWGAsWgeW+AWcnzYGBVlaQDGSBk4GfOeoffQNxx56D0KzWBWaCH5WfZG/Eh/UxVMVD8rPsjfiQ/qYqmKAaieUi3BgIswpmLKMuwXSufLZCVYa8ZxkYyePRipavDuACScADJJ4Cgo55HytJb6UEES7gyqs5ck207SqHyn0rEnOrK/XbUDwrevJeeC4ElnoijM2CurOIQYzx1AkggSDQCMfRYOEwbhvBkDIyegZHHrx10EoPnHSR0+cdI/6H4UHsVmsCs0ENtj7ZZfizfpZKU2x9ssvxZv0slKCP5BdF9/Vrv+4KtNVbkF0X39Wu/7gq00CqR4VrYvb22IhMq38bOrQyXCaRFKCZIogXZckdH3Vd6waD47yfiuYMSpbzLu7TaO63cLqDvLi3ePcxTDMa/WCo4z9GSAeiu+127tHTiZrpYlnmCyxWu9mkO7ga3RleJfo2Ly+XpTJUAla+pgUoPi97Be+L7RheKYQyS3D26RxFiz85I8jScCdekqUAOkqG6amNpbc2oIAbcTMvjk6pI8GmVkWJTAJYxGSqGUyKTpXIUcVzk/UKxQfP7q42gd8VlmQnasMCKsSFY7dhGZJU1R5YeU41NkDTXZse/ujtaS0eUvBbhpmchMyRzoqwQtpHAq4nPmzpWrriue12dHEztFGqNI+uQqoBdsY1OR9Y466DoFZpSgUpSgUpSgUpSgUpSgUpSgUpSgUpSgwarPg0/hFp+D/m1WY1WfBp/CLT8H/NqCz0pSgofLqyle5RghkjFsREu6aUNcb9To1KQYSygfScCMHBHEGa2VYGPad253jCS3tzqcllDB7jKRnGAqgrwHXk8TVgzWaDNKUoIflZ9kb8SH9TFUxUPys+yN+JD+piqYoBqB5ZTIltmSBrj6RNMYV2Uvq8kyBATuwfKbII4dBOKnqxQfLbfZcm/t9AeRVNpoYwSqzKk8jzNFI2PFUUuQY2GWVFHnBrusLSSxuUVInuIxOY0YqyYZhCksigAjWVwdbEBt3Oc+UAfoZxSgyKzSlBDbY+2WX4s36WSlNsfbLL8Wb9LJSgj+QXRff1a7/uCrTVW5BdF9/Vrv+4KtNAqs+EPlAbKwZ0cRzSOkMTkZCPK2N4RgkhF1P0H6tWatFxZI7IzorNGxZCQCUYqVLKT0HBIz99B852f4TpTZxMkSXEqWdzLO7SGLjZOiuQAh4urBgMD6wrp2ny8me4hWFVjhW9SOTLgyyZ2e9yymPTwj8pBqBzlT5qubbAtyzuYIi8gYO2hcuJFVXDHHEMEQHr0jqrD8nrZnEht4jIqhQ5jXUAqlVAbGQACR/I0FPPhLlEMcrW0QzZLeuPGMf9ndgFWLKfSS9JK8APJGckVH7V5fzLZTiAHfBNoSCWaRVMaW1zuU3Y3eHcFlwhHADBJNfQpeT9u4iD28TCHG6BjU7rSABu8jycYHR1CvFxyatpFCyW0LqHd8NGjDVLneNxHS2Tk+eg7LJy0SMeJKKT/MqM1vryi4GAMADAxWc0GaUzWM0GaUpQKUpQKUpQKUpQKUpQKUpQKUpQYNVnwafwi0/B/zarMarPg0/hFp+D/m1BZ6UpQVXlntCWFd5DPo3ah2jG7zo3qhppA3lNEq6hpQZJYYOcVycmdvTTXf0zOqSm6EcZ3bIBbXO74BRrjIGOLE6tX+3AFWm72XFMVaWJJGQ5QuoYqesZ6PN8BWYdmxJI8qRosr/XcKAzY9IjiaDqFZrArNBD8rPsjfiQ/qYqmKh+Vn2RvxIf1MVTFANRHKmaVLOd7ZlWZYXZWcFgulSSwA6WGOAPDPTUvWuaEOpVwGVgQQeIIIwQR1YoKtNdXDS2Kw3GDLGryIYo2G6jVWlkLfWDMXRBjztnzVw7K2/NDOIr+Ugq51aQH1PIIlAZkGFiVpAR5wJogeg1c0skDBgihlTQCAMhMg6AfMuQOH3Vpk2PCxDNEhZZDIpKgkSHpcf/NwHH7hQdorNYFZoIbbH2yy/Fm/SyUptj7ZZfizfpZKUEfyC6L7+rXf9wVaaq3ILovv6td/3BVpoFQXKvbclskK26q09xcrBHvM7tSys5d9PEgKjcB0nFTtcG2djRXcW7nXUuoMCGKMrqcq6OpBVh5iDQU8cvriO68SngV51kdXlhyItIszcRuFY6gfSXJwBkE5rbszwoxG1je5ikS4eC3fQFVRKbkNpMJZ8BMpJxcrgLUvFyEtVCYV9aSvJvDLIZXeSPduZJCcvlMDB4YArzLyAtGRVKNhIIYkOttSLbljEVbzONbeV584NB62Ty3hupo47dJXD26z7zSojRGaRAHJbIbVEy4APEVy3XhJt42uVKSk2318BNRIlSPCoXD/AFnGCQAw4gmpfZvJuG2fXCpVtwkPFifo43d1HHz5diT0nNcN7yBtZnd5UdmcHplchNTq77sE+RqZFzjq81BzReEeAyNG0NwjrvgQyKPLt0V5IwdeNWh0bqw3TnIrFn4SIZt0sMM8kkkk0YRBGSrW4jaTUwk04xIpBBINdV9yBtJi5kjZjJJK7eWwy08caOeB4cIo8dRWtuzuRlvBKsyK5kV5XDPIzkvOkaSscnjkRL/Kggtk+FSOSBJJradDuFnl0KrpFE80kYkZtWdI3ZJ4ZxxxwON2yfCOhWTxxGi0NeMsgT6J4rOco2k6ixcKUJ4AEnhSDwXW6zsSXNsYI4lh3kmMRzyylHOry4yZB5B6NP31LfIi1OA0ZZQLkaWZipF4wacEecEjh1eag4Z/CRCi5aC4Em8ZGhKJvUK2xuAWGvGkxAsCCerpBrfD4QrV7mK3UtqlWMqxAChp4t7FG2Tq1FBngpAyATkitkfIO1VVXS7Yd31PK7uzSW5tyXdiS2IjpGegAV7tuRNtHPHOiMJI40QeW2Duo93GzrnDME4ZNBPg1msCs0ClKUClKUClKUClKUClKUGDVZ8Gn8ItPwf82qzGqz4NP4Rafg/5tQWelKUFd5U7XntgHh3WnoVHDNJPMzALBGqkaSRk6uOOrAJrxsflWLm+mgTQYUiBRgwLO4meOU4B4KCmB14J6MV17V5MR3EyTM8ySxoyKYpWjwrEFuA4ZOBk9OBit9ryfgjnNxHEqTNHoLKoXK6i3mHSSeJ8/CgkhWawKzQQ/Kz7I34kP6mKpioflZ9kb8SH9TFUxQDUZyi2jJb2sssMe9kSNmClgq8FJyxP+0YyccTjhUnWi8tRLG8bjKOjI3HB0spU4Pm4E0EHz/Lv7KPdDdXEbM8mofXFuZAiLnPm4k8MYAz5uLYvK2WSVI7oRwMWIIcGMsWUbuJFY5LBt4C3QRFkDDCrDzRHmE4OYM7vieGYjGc9fknz1yXXJWCWQSOrF97vCdZ8rjGdDdaAwxEL/wDTFBMis1gVmghtsfbLL8Wb9LJSm2Ptll+LN+lkpQR/ILovv6td/wBwVaaq3IP6t7/Vrv8AuCrTQKh+UvKiLZ6RPcZCSXCQ6gAQpfOGbJ4KMcTUxUJyo5Oi9ECsRojuRK6suoSIIpEaP7siTp+6gW/K+3ZHeSRYES6kt8zOiBpIn0nSSeIJ6Purp2bt+G4knjhkDPbyBJR6LFA3/I44z1gjzVTrbwXyQwokVyrOrXa6pod8DFdlc5BYfSqEHlZweIIwanuTfJM2W/RJdUcu7K5T6RWS2SAlmJw/CNWHAcSaCYstsQzKzQzRyKhIco6sFIGSGIPDhXN8qrTd73xuDdaiuvepp1BSxXOcZ0gnHVUHyc5Dy2kd0rXIeS4hjTeLGQUaOJ49el2YHOoHTwUdAGKjrHwYOjapLhXO/jlb6NzkpYTWv+92PTIG+7GABwoLeeU1rod/GodEbBXbephWb6oY54E+brrRf8srOGOR3uYiI4d6wV1Z93gEMFByQQy469Qqtx+DWRFjEdwqaLazhYCIgSeK73WSVYMure58kggr0kE02R4MdxZXVs0yubi1SASCIgpoiZM4JORkg4zQWY8rbUozRzxyMsLS7tJFMhVIw5wuc9BHxFYseV9rLbeMi4iWLQjOWkQbsyIGVJOOFbB6KqGzuQNxJLcNcOka+NzummHypGlsBbCTXrJEXludB45XprsHg3dWjeOdBJDDZqmqHVGXtIpo2aRNQ1BhMSMEFSo40FrPKK2DohuYdbhSi7xMuJM6Coz5QbScY6cV02+0YpHdI5Ed4yBIqsGZCegOAcqf51SYfBhoR1EykstrhjFjS0F8905UA+SrF9IUdAA6ak+S/IfxK6nn3pkEmsICGBVZbhp2DHUVPlMcYA/60FsFKwKzQKUpQKUpQKUpQKUpQKUpQYNVnwafwi0/C/zarMarPg0/hFp+D/m1BZ6UpQRG2eUK2pXXHIykZZ0UaY11qgZiSMnUw8lckjJxwpZcoFkuWgMciMFdlLqAsixyCN2XjqADEYLAZByMiuflPsCS8URiRUiONQaPWyMGDLNCwIKSDiAeI4581LPk+4vTdSSKSI3jGiPQ7o7hlWds4fd4wuAOknz0E8KzWBWaCH5WfZG/Eh/UxVMVD8rPsjfiQ/qY6l6DNcG2tsR2kDzzEhEXJwCzHqVVHST1V3Vy7Ust9BLEDpMkTpnGca0K5x/zQR68q4jPHAqyNI8SSeSmpUWQMVLsDw+q3X0V42NyujumVYlfLajxA8lAiOsjEHGGEkeB0+VggYOOKXkaWliYvHpTxclhCBPqthwCSg5CN5wc4BYDp4J+R7b8SwyiEb/WVjUoNAZWAAUgFsiXOrIO/Y44CgtdKwKzQQ22Ptll+LN+lkpWNsfa7L8Wb9LJSg+dWmzVknvWLzKedLoYjuZ4l4OP9scgXP34rrOxE9bddtu+9pSgcyL6267bd97TmVfW3XbbvvaxSgzzInrbrtt33tY5lX1t122772lKBzKvrbrtt33tOZV9bddtu+9pSgcyr6267bd97TmVfW3XbbvvaUoHMq+tuu23fe05lX1t122772lKBzKvrbrtt33tOZV9bddtu+9pSgzzInrbrtt33tZGw09bddtu+9rFKAdiJ6267bd97WOZV9bddtu+9pSgcyr6267bd97TmVfW3XbbvvaUoHMq+tuu23fe05lX1t122772lKBzKvrbrtt33tOZV9bddtu+9pSgcyr6267bd97TmVfW3XbbvvaUoMrsVMj6W57bd97UXyX2OhsoDvLgZj6Fu7lFHlN0KsgA/wCBSlBJ8yr6267bd97TmVfW3XbbvvaUoHMq+tuu23fe05lX1t122772lKBzKvrbrtt33tOZV9bddtu+9pSg5dqbGTcMd5cninTeXTD/AFU8xlxXY2xEyfpbrp9tu+9pSg8nYq+tuu23fe05lX1t122772lKBzKvrbrtt33tOZV9bddtu+9pSgcyr6267bd97TmVfW3XbbvvaUoN2ytmLHtGyIeZjvZf9S5nlH2WT/bJIRSlK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175191"/>
            <a:ext cx="4824536" cy="2061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73453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4E45FA45-7715-412D-A127-A16AA213E5AB}" type="datetime1">
              <a:rPr lang="pt-PT" smtClean="0"/>
              <a:t>29-01-2013</a:t>
            </a:fld>
            <a:endParaRPr lang="pt-PT"/>
          </a:p>
        </p:txBody>
      </p:sp>
      <p:sp>
        <p:nvSpPr>
          <p:cNvPr id="3" name="Marcador de Posição do Rodapé 2"/>
          <p:cNvSpPr>
            <a:spLocks noGrp="1"/>
          </p:cNvSpPr>
          <p:nvPr>
            <p:ph type="ftr" sz="quarter" idx="11"/>
          </p:nvPr>
        </p:nvSpPr>
        <p:spPr/>
        <p:txBody>
          <a:bodyPr/>
          <a:lstStyle/>
          <a:p>
            <a:r>
              <a:rPr lang="pt-PT" smtClean="0"/>
              <a:t>Analise e Processamento de Imagens Dot Blot</a:t>
            </a:r>
            <a:endParaRPr lang="pt-PT" dirty="0"/>
          </a:p>
        </p:txBody>
      </p:sp>
      <p:sp>
        <p:nvSpPr>
          <p:cNvPr id="4" name="Marcador de Posição do Número do Diapositivo 3"/>
          <p:cNvSpPr>
            <a:spLocks noGrp="1"/>
          </p:cNvSpPr>
          <p:nvPr>
            <p:ph type="sldNum" sz="quarter" idx="12"/>
          </p:nvPr>
        </p:nvSpPr>
        <p:spPr/>
        <p:txBody>
          <a:bodyPr/>
          <a:lstStyle/>
          <a:p>
            <a:fld id="{231D702E-A573-4EBC-9D5F-1C482DA724DA}" type="slidenum">
              <a:rPr lang="pt-PT" smtClean="0"/>
              <a:t>38</a:t>
            </a:fld>
            <a:endParaRPr lang="pt-P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42" y="908720"/>
            <a:ext cx="7915275"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62819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dirty="0" smtClean="0"/>
              <a:t>Conclusão</a:t>
            </a:r>
            <a:endParaRPr lang="pt-PT" dirty="0"/>
          </a:p>
        </p:txBody>
      </p:sp>
      <p:sp>
        <p:nvSpPr>
          <p:cNvPr id="3" name="Marcador de Posição da Data 2"/>
          <p:cNvSpPr>
            <a:spLocks noGrp="1"/>
          </p:cNvSpPr>
          <p:nvPr>
            <p:ph type="dt" sz="half" idx="10"/>
          </p:nvPr>
        </p:nvSpPr>
        <p:spPr/>
        <p:txBody>
          <a:bodyPr/>
          <a:lstStyle/>
          <a:p>
            <a:fld id="{CC4492C1-4754-495A-89EC-B2977E7A9CB6}" type="datetime1">
              <a:rPr lang="pt-PT" smtClean="0"/>
              <a:t>29-01-2013</a:t>
            </a:fld>
            <a:endParaRPr lang="pt-PT"/>
          </a:p>
        </p:txBody>
      </p:sp>
      <p:sp>
        <p:nvSpPr>
          <p:cNvPr id="4" name="Marcador de Posição do Rodapé 3"/>
          <p:cNvSpPr>
            <a:spLocks noGrp="1"/>
          </p:cNvSpPr>
          <p:nvPr>
            <p:ph type="ftr" sz="quarter" idx="11"/>
          </p:nvPr>
        </p:nvSpPr>
        <p:spPr/>
        <p:txBody>
          <a:bodyPr/>
          <a:lstStyle/>
          <a:p>
            <a:r>
              <a:rPr lang="pt-PT" dirty="0" smtClean="0"/>
              <a:t>Analise e Processamento de Imagens Dot Blot</a:t>
            </a:r>
            <a:endParaRPr lang="pt-PT" dirty="0"/>
          </a:p>
        </p:txBody>
      </p:sp>
      <p:sp>
        <p:nvSpPr>
          <p:cNvPr id="5" name="Marcador de Posição do Número do Diapositivo 4"/>
          <p:cNvSpPr>
            <a:spLocks noGrp="1"/>
          </p:cNvSpPr>
          <p:nvPr>
            <p:ph type="sldNum" sz="quarter" idx="12"/>
          </p:nvPr>
        </p:nvSpPr>
        <p:spPr/>
        <p:txBody>
          <a:bodyPr/>
          <a:lstStyle/>
          <a:p>
            <a:fld id="{231D702E-A573-4EBC-9D5F-1C482DA724DA}" type="slidenum">
              <a:rPr lang="pt-PT" smtClean="0"/>
              <a:t>39</a:t>
            </a:fld>
            <a:endParaRPr lang="pt-PT"/>
          </a:p>
        </p:txBody>
      </p:sp>
      <p:sp>
        <p:nvSpPr>
          <p:cNvPr id="6" name="CaixaDeTexto 5"/>
          <p:cNvSpPr txBox="1"/>
          <p:nvPr/>
        </p:nvSpPr>
        <p:spPr>
          <a:xfrm>
            <a:off x="1259632" y="1988840"/>
            <a:ext cx="6948264" cy="3693319"/>
          </a:xfrm>
          <a:prstGeom prst="rect">
            <a:avLst/>
          </a:prstGeom>
          <a:noFill/>
        </p:spPr>
        <p:txBody>
          <a:bodyPr wrap="square" rtlCol="0">
            <a:spAutoFit/>
          </a:bodyPr>
          <a:lstStyle/>
          <a:p>
            <a:r>
              <a:rPr lang="pt-PT" dirty="0"/>
              <a:t>A análise de imagens </a:t>
            </a:r>
            <a:r>
              <a:rPr lang="pt-PT" dirty="0" smtClean="0"/>
              <a:t>Dot blot </a:t>
            </a:r>
            <a:r>
              <a:rPr lang="pt-PT" dirty="0"/>
              <a:t>é </a:t>
            </a:r>
            <a:r>
              <a:rPr lang="pt-PT" dirty="0" smtClean="0"/>
              <a:t>tradicionalmente </a:t>
            </a:r>
            <a:r>
              <a:rPr lang="pt-PT" dirty="0"/>
              <a:t>baseada na detecção manual de dots , sendo um processo subjectivo e demoroso. </a:t>
            </a:r>
            <a:endParaRPr lang="pt-PT" dirty="0" smtClean="0"/>
          </a:p>
          <a:p>
            <a:r>
              <a:rPr lang="pt-PT" dirty="0" smtClean="0"/>
              <a:t>Com vista a torna  o </a:t>
            </a:r>
            <a:r>
              <a:rPr lang="pt-PT" dirty="0"/>
              <a:t>p</a:t>
            </a:r>
            <a:r>
              <a:rPr lang="pt-PT" dirty="0" smtClean="0"/>
              <a:t>rocesso automático e </a:t>
            </a:r>
            <a:r>
              <a:rPr lang="pt-PT" dirty="0"/>
              <a:t>f</a:t>
            </a:r>
            <a:r>
              <a:rPr lang="pt-PT" dirty="0" smtClean="0"/>
              <a:t>idigno foi </a:t>
            </a:r>
            <a:r>
              <a:rPr lang="pt-PT" dirty="0"/>
              <a:t>desenvolvido uma aplicação para </a:t>
            </a:r>
            <a:r>
              <a:rPr lang="pt-PT" dirty="0" smtClean="0"/>
              <a:t>Java e Android</a:t>
            </a:r>
            <a:r>
              <a:rPr lang="pt-PT" dirty="0"/>
              <a:t>, que utiliza uma grelha pré-definida e </a:t>
            </a:r>
            <a:r>
              <a:rPr lang="pt-PT" dirty="0" smtClean="0"/>
              <a:t>marcas </a:t>
            </a:r>
            <a:r>
              <a:rPr lang="pt-PT" dirty="0"/>
              <a:t>de controlo ON e OFF para uma correcta projecção da grelha sobre a </a:t>
            </a:r>
            <a:r>
              <a:rPr lang="pt-PT" dirty="0" smtClean="0"/>
              <a:t>imagem. </a:t>
            </a:r>
          </a:p>
          <a:p>
            <a:r>
              <a:rPr lang="pt-PT" dirty="0" smtClean="0"/>
              <a:t>Com esta </a:t>
            </a:r>
            <a:r>
              <a:rPr lang="pt-PT" dirty="0"/>
              <a:t>base foi desenvolvido  algoritmos de correcção de deformações geométricas na imagem, classificação do nível de ruído e avaliação do tipo de marcas dot (ON ou OFF</a:t>
            </a:r>
            <a:r>
              <a:rPr lang="pt-PT" dirty="0" smtClean="0"/>
              <a:t>) e o seu grau de Confiança.</a:t>
            </a:r>
          </a:p>
          <a:p>
            <a:r>
              <a:rPr lang="pt-PT" dirty="0" smtClean="0"/>
              <a:t>E </a:t>
            </a:r>
            <a:r>
              <a:rPr lang="pt-PT" dirty="0"/>
              <a:t>portanto, com esta aplicação, é possível obter uma classificação fidigna das marcas </a:t>
            </a:r>
            <a:r>
              <a:rPr lang="pt-PT" dirty="0" smtClean="0"/>
              <a:t>dot.</a:t>
            </a:r>
            <a:endParaRPr lang="pt-PT" dirty="0"/>
          </a:p>
        </p:txBody>
      </p:sp>
    </p:spTree>
    <p:extLst>
      <p:ext uri="{BB962C8B-B14F-4D97-AF65-F5344CB8AC3E}">
        <p14:creationId xmlns:p14="http://schemas.microsoft.com/office/powerpoint/2010/main" val="26883399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988840"/>
            <a:ext cx="7172325"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4572000" y="4941168"/>
            <a:ext cx="3312368" cy="369332"/>
          </a:xfrm>
          <a:prstGeom prst="rect">
            <a:avLst/>
          </a:prstGeom>
          <a:noFill/>
        </p:spPr>
        <p:txBody>
          <a:bodyPr wrap="square" rtlCol="0">
            <a:spAutoFit/>
          </a:bodyPr>
          <a:lstStyle/>
          <a:p>
            <a:r>
              <a:rPr lang="pt-PT" dirty="0" smtClean="0"/>
              <a:t>Fig. 1 : Dot blot macroarray</a:t>
            </a:r>
            <a:endParaRPr lang="pt-PT" dirty="0"/>
          </a:p>
        </p:txBody>
      </p:sp>
      <p:sp>
        <p:nvSpPr>
          <p:cNvPr id="3" name="Título 2"/>
          <p:cNvSpPr>
            <a:spLocks noGrp="1"/>
          </p:cNvSpPr>
          <p:nvPr>
            <p:ph type="title"/>
          </p:nvPr>
        </p:nvSpPr>
        <p:spPr/>
        <p:txBody>
          <a:bodyPr/>
          <a:lstStyle/>
          <a:p>
            <a:r>
              <a:rPr lang="pt-PT" dirty="0" smtClean="0"/>
              <a:t>Introdução</a:t>
            </a:r>
            <a:endParaRPr lang="pt-PT" dirty="0"/>
          </a:p>
        </p:txBody>
      </p:sp>
      <p:sp>
        <p:nvSpPr>
          <p:cNvPr id="4" name="Marcador de Posição da Data 3"/>
          <p:cNvSpPr>
            <a:spLocks noGrp="1"/>
          </p:cNvSpPr>
          <p:nvPr>
            <p:ph type="dt" sz="half" idx="10"/>
          </p:nvPr>
        </p:nvSpPr>
        <p:spPr/>
        <p:txBody>
          <a:bodyPr/>
          <a:lstStyle/>
          <a:p>
            <a:fld id="{6712DFA8-C2BE-4F6A-BBA2-D673BEA76698}" type="datetime1">
              <a:rPr lang="pt-PT" smtClean="0"/>
              <a:t>29-01-2013</a:t>
            </a:fld>
            <a:endParaRPr lang="pt-PT"/>
          </a:p>
        </p:txBody>
      </p:sp>
      <p:sp>
        <p:nvSpPr>
          <p:cNvPr id="5" name="Marcador de Posição do Rodapé 4"/>
          <p:cNvSpPr>
            <a:spLocks noGrp="1"/>
          </p:cNvSpPr>
          <p:nvPr>
            <p:ph type="ftr" sz="quarter" idx="11"/>
          </p:nvPr>
        </p:nvSpPr>
        <p:spPr/>
        <p:txBody>
          <a:bodyPr/>
          <a:lstStyle/>
          <a:p>
            <a:r>
              <a:rPr lang="pt-PT" dirty="0" smtClean="0"/>
              <a:t>Analise e Processamento de Imagens Dot Blot</a:t>
            </a:r>
            <a:endParaRPr lang="pt-PT" dirty="0"/>
          </a:p>
        </p:txBody>
      </p:sp>
      <p:sp>
        <p:nvSpPr>
          <p:cNvPr id="6" name="Marcador de Posição do Número do Diapositivo 5"/>
          <p:cNvSpPr>
            <a:spLocks noGrp="1"/>
          </p:cNvSpPr>
          <p:nvPr>
            <p:ph type="sldNum" sz="quarter" idx="12"/>
          </p:nvPr>
        </p:nvSpPr>
        <p:spPr/>
        <p:txBody>
          <a:bodyPr/>
          <a:lstStyle/>
          <a:p>
            <a:fld id="{231D702E-A573-4EBC-9D5F-1C482DA724DA}" type="slidenum">
              <a:rPr lang="pt-PT" smtClean="0"/>
              <a:t>4</a:t>
            </a:fld>
            <a:endParaRPr lang="pt-PT"/>
          </a:p>
        </p:txBody>
      </p:sp>
    </p:spTree>
    <p:extLst>
      <p:ext uri="{BB962C8B-B14F-4D97-AF65-F5344CB8AC3E}">
        <p14:creationId xmlns:p14="http://schemas.microsoft.com/office/powerpoint/2010/main" val="15380177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dirty="0" smtClean="0"/>
              <a:t>Bibliografia</a:t>
            </a:r>
            <a:endParaRPr lang="pt-PT" dirty="0"/>
          </a:p>
        </p:txBody>
      </p:sp>
      <p:sp>
        <p:nvSpPr>
          <p:cNvPr id="3" name="Marcador de Posição da Data 2"/>
          <p:cNvSpPr>
            <a:spLocks noGrp="1"/>
          </p:cNvSpPr>
          <p:nvPr>
            <p:ph type="dt" sz="half" idx="10"/>
          </p:nvPr>
        </p:nvSpPr>
        <p:spPr/>
        <p:txBody>
          <a:bodyPr/>
          <a:lstStyle/>
          <a:p>
            <a:fld id="{249109D4-28B0-45AE-9D50-EBD57668A53F}" type="datetime1">
              <a:rPr lang="pt-PT" smtClean="0"/>
              <a:t>29-01-2013</a:t>
            </a:fld>
            <a:endParaRPr lang="pt-PT"/>
          </a:p>
        </p:txBody>
      </p:sp>
      <p:sp>
        <p:nvSpPr>
          <p:cNvPr id="4" name="Marcador de Posição do Rodapé 3"/>
          <p:cNvSpPr>
            <a:spLocks noGrp="1"/>
          </p:cNvSpPr>
          <p:nvPr>
            <p:ph type="ftr" sz="quarter" idx="11"/>
          </p:nvPr>
        </p:nvSpPr>
        <p:spPr/>
        <p:txBody>
          <a:bodyPr/>
          <a:lstStyle/>
          <a:p>
            <a:r>
              <a:rPr lang="pt-PT" dirty="0" smtClean="0"/>
              <a:t>Analise e Processamento de Imagens Dot Blot</a:t>
            </a:r>
            <a:endParaRPr lang="pt-PT" dirty="0"/>
          </a:p>
        </p:txBody>
      </p:sp>
      <p:sp>
        <p:nvSpPr>
          <p:cNvPr id="5" name="Marcador de Posição do Número do Diapositivo 4"/>
          <p:cNvSpPr>
            <a:spLocks noGrp="1"/>
          </p:cNvSpPr>
          <p:nvPr>
            <p:ph type="sldNum" sz="quarter" idx="12"/>
          </p:nvPr>
        </p:nvSpPr>
        <p:spPr/>
        <p:txBody>
          <a:bodyPr/>
          <a:lstStyle/>
          <a:p>
            <a:fld id="{231D702E-A573-4EBC-9D5F-1C482DA724DA}" type="slidenum">
              <a:rPr lang="pt-PT" smtClean="0"/>
              <a:t>40</a:t>
            </a:fld>
            <a:endParaRPr lang="pt-PT"/>
          </a:p>
        </p:txBody>
      </p:sp>
      <p:sp>
        <p:nvSpPr>
          <p:cNvPr id="6" name="CaixaDeTexto 5"/>
          <p:cNvSpPr txBox="1"/>
          <p:nvPr/>
        </p:nvSpPr>
        <p:spPr>
          <a:xfrm>
            <a:off x="2411760" y="1844824"/>
            <a:ext cx="4464496" cy="2031325"/>
          </a:xfrm>
          <a:prstGeom prst="rect">
            <a:avLst/>
          </a:prstGeom>
          <a:noFill/>
        </p:spPr>
        <p:txBody>
          <a:bodyPr wrap="square" rtlCol="0">
            <a:spAutoFit/>
          </a:bodyPr>
          <a:lstStyle/>
          <a:p>
            <a:pPr marL="285750" indent="-285750">
              <a:buFont typeface="Arial" pitchFamily="34" charset="0"/>
              <a:buChar char="•"/>
            </a:pPr>
            <a:r>
              <a:rPr lang="pt-PT" dirty="0" smtClean="0"/>
              <a:t> Rafael </a:t>
            </a:r>
            <a:r>
              <a:rPr lang="pt-PT" dirty="0" err="1" smtClean="0"/>
              <a:t>C.Gonzalez</a:t>
            </a:r>
            <a:r>
              <a:rPr lang="pt-PT" dirty="0" smtClean="0"/>
              <a:t> , Richard </a:t>
            </a:r>
            <a:r>
              <a:rPr lang="pt-PT" dirty="0" err="1" smtClean="0"/>
              <a:t>E.Woods</a:t>
            </a:r>
            <a:r>
              <a:rPr lang="pt-PT" dirty="0" smtClean="0"/>
              <a:t> , Steven .</a:t>
            </a:r>
            <a:r>
              <a:rPr lang="pt-PT" dirty="0" err="1" smtClean="0"/>
              <a:t>L.Eddins</a:t>
            </a:r>
            <a:r>
              <a:rPr lang="pt-PT" dirty="0" smtClean="0"/>
              <a:t> in “</a:t>
            </a:r>
            <a:r>
              <a:rPr lang="pt-PT" i="1" dirty="0" smtClean="0"/>
              <a:t>Digital </a:t>
            </a:r>
            <a:r>
              <a:rPr lang="pt-PT" i="1" dirty="0" err="1" smtClean="0"/>
              <a:t>Image</a:t>
            </a:r>
            <a:r>
              <a:rPr lang="pt-PT" i="1" dirty="0" smtClean="0"/>
              <a:t> </a:t>
            </a:r>
            <a:r>
              <a:rPr lang="pt-PT" i="1" dirty="0" err="1" smtClean="0"/>
              <a:t>Using</a:t>
            </a:r>
            <a:r>
              <a:rPr lang="pt-PT" i="1" dirty="0" smtClean="0"/>
              <a:t> Matlab </a:t>
            </a:r>
            <a:r>
              <a:rPr lang="pt-PT" i="1" dirty="0" err="1" smtClean="0"/>
              <a:t>Processing</a:t>
            </a:r>
            <a:r>
              <a:rPr lang="pt-PT" i="1" dirty="0" smtClean="0"/>
              <a:t> “.</a:t>
            </a:r>
          </a:p>
          <a:p>
            <a:pPr marL="285750" indent="-285750">
              <a:buFont typeface="Arial" pitchFamily="34" charset="0"/>
              <a:buChar char="•"/>
            </a:pPr>
            <a:r>
              <a:rPr lang="pt-PT" dirty="0" smtClean="0"/>
              <a:t>Ed </a:t>
            </a:r>
            <a:r>
              <a:rPr lang="pt-PT" dirty="0" err="1" smtClean="0"/>
              <a:t>Burnette</a:t>
            </a:r>
            <a:r>
              <a:rPr lang="pt-PT" dirty="0" smtClean="0"/>
              <a:t> in “</a:t>
            </a:r>
            <a:r>
              <a:rPr lang="pt-PT" i="1" dirty="0" err="1" smtClean="0"/>
              <a:t>Hello</a:t>
            </a:r>
            <a:r>
              <a:rPr lang="pt-PT" i="1" dirty="0" smtClean="0"/>
              <a:t> , Android </a:t>
            </a:r>
            <a:r>
              <a:rPr lang="pt-PT" i="1" dirty="0" err="1" smtClean="0"/>
              <a:t>Introducing</a:t>
            </a:r>
            <a:r>
              <a:rPr lang="pt-PT" i="1" dirty="0" smtClean="0"/>
              <a:t> </a:t>
            </a:r>
            <a:r>
              <a:rPr lang="pt-PT" i="1" dirty="0" err="1" smtClean="0"/>
              <a:t>Google´s</a:t>
            </a:r>
            <a:r>
              <a:rPr lang="pt-PT" i="1" dirty="0" smtClean="0"/>
              <a:t> Mobile </a:t>
            </a:r>
            <a:r>
              <a:rPr lang="pt-PT" i="1" dirty="0" err="1" smtClean="0"/>
              <a:t>Development</a:t>
            </a:r>
            <a:r>
              <a:rPr lang="pt-PT" i="1" dirty="0" smtClean="0"/>
              <a:t> </a:t>
            </a:r>
            <a:r>
              <a:rPr lang="pt-PT" i="1" dirty="0" err="1" smtClean="0"/>
              <a:t>Platform</a:t>
            </a:r>
            <a:r>
              <a:rPr lang="pt-PT" i="1" dirty="0" smtClean="0"/>
              <a:t> </a:t>
            </a:r>
          </a:p>
          <a:p>
            <a:pPr marL="285750" indent="-285750">
              <a:buFont typeface="Arial" pitchFamily="34" charset="0"/>
              <a:buChar char="•"/>
            </a:pPr>
            <a:endParaRPr lang="pt-PT" dirty="0"/>
          </a:p>
        </p:txBody>
      </p:sp>
    </p:spTree>
    <p:extLst>
      <p:ext uri="{BB962C8B-B14F-4D97-AF65-F5344CB8AC3E}">
        <p14:creationId xmlns:p14="http://schemas.microsoft.com/office/powerpoint/2010/main" val="354450123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dirty="0" smtClean="0"/>
              <a:t>Dúvidas</a:t>
            </a:r>
            <a:endParaRPr lang="pt-PT" dirty="0"/>
          </a:p>
        </p:txBody>
      </p:sp>
      <p:sp>
        <p:nvSpPr>
          <p:cNvPr id="3" name="Marcador de Posição da Data 2"/>
          <p:cNvSpPr>
            <a:spLocks noGrp="1"/>
          </p:cNvSpPr>
          <p:nvPr>
            <p:ph type="dt" sz="half" idx="10"/>
          </p:nvPr>
        </p:nvSpPr>
        <p:spPr/>
        <p:txBody>
          <a:bodyPr/>
          <a:lstStyle/>
          <a:p>
            <a:fld id="{7FF40718-8A8A-4DA7-9114-A2D27826B563}" type="datetime1">
              <a:rPr lang="pt-PT" smtClean="0"/>
              <a:t>29-01-2013</a:t>
            </a:fld>
            <a:endParaRPr lang="pt-PT"/>
          </a:p>
        </p:txBody>
      </p:sp>
      <p:sp>
        <p:nvSpPr>
          <p:cNvPr id="4" name="Marcador de Posição do Rodapé 3"/>
          <p:cNvSpPr>
            <a:spLocks noGrp="1"/>
          </p:cNvSpPr>
          <p:nvPr>
            <p:ph type="ftr" sz="quarter" idx="11"/>
          </p:nvPr>
        </p:nvSpPr>
        <p:spPr/>
        <p:txBody>
          <a:bodyPr/>
          <a:lstStyle/>
          <a:p>
            <a:r>
              <a:rPr lang="pt-PT" smtClean="0"/>
              <a:t>Analise e Processamento de Imagens Dot Blot</a:t>
            </a:r>
            <a:endParaRPr lang="pt-PT" dirty="0"/>
          </a:p>
        </p:txBody>
      </p:sp>
      <p:sp>
        <p:nvSpPr>
          <p:cNvPr id="5" name="Marcador de Posição do Número do Diapositivo 4"/>
          <p:cNvSpPr>
            <a:spLocks noGrp="1"/>
          </p:cNvSpPr>
          <p:nvPr>
            <p:ph type="sldNum" sz="quarter" idx="12"/>
          </p:nvPr>
        </p:nvSpPr>
        <p:spPr/>
        <p:txBody>
          <a:bodyPr/>
          <a:lstStyle/>
          <a:p>
            <a:fld id="{231D702E-A573-4EBC-9D5F-1C482DA724DA}" type="slidenum">
              <a:rPr lang="pt-PT" smtClean="0"/>
              <a:t>41</a:t>
            </a:fld>
            <a:endParaRPr lang="pt-PT"/>
          </a:p>
        </p:txBody>
      </p:sp>
      <p:sp>
        <p:nvSpPr>
          <p:cNvPr id="6" name="AutoShape 7" descr="data:image/jpeg;base64,/9j/4AAQSkZJRgABAQAAAQABAAD/2wCEAAkGBg8QEA8QDxAVDxAUDxAQEA8PDxQVFBAQFBAVFBUVFhQXGyYeFxkjGRUVHy8gIycpLCwsFR8xNTAqNSYrLCkBCQoKDgwOFw8PGiokHB0sKSkpKSopKSwpLCwsNSkpKSksLC8pNS0pLiwvKSkpLCkpLykuKS4pKSkqKSksLCkpKf/AABEIALsBDgMBIgACEQEDEQH/xAAcAAABBQEBAQAAAAAAAAAAAAAAAQQFBgcDCAL/xABPEAACAQMBBAMJCggOAgMAAAABAgMABBESBQYhMRNBUQcUIjJhcYGRoUJScnSSsbKzwdEVI1NUc4KiwhYkJTQ1Q2JjZJOjtMPSRPAzpOH/xAAaAQEBAQADAQAAAAAAAAAAAAAAAQIDBAYF/8QALBEBAAICAQMCBQIHAAAAAAAAAAECAxESBCExQVETYXGRwQWxIiQyUoGh0f/aAAwDAQACEQMRAD8A3GikpaAopM0jOBzOPPwoPqiuD30S+NIg87qPtri22bYc7iIeeZPvoPvam0o7aGW4lJEcUbSOQMnSozwHWaoEPdkViW7zIhUMzMbhekCLxJ0adJOOrX6amt/ds2kmzb+NbqAubWXSvfEeWIXUABq4k4xWJWl5CYZUMqDVDMvF191GQOvy1i0zHhqI29NqwIBHIjI81LVQ3R31sDYWJlvbdJe9LfpEe5iDK/RKGBBbIOeqpb+Gezfz+29FzH99bZTNJUKd9dm/n0H+eh+2vht+9mDI78i4djZ+apsT1FV090HZf55H+191SGyN47S7197TLNo069OfB1Z05yBz0n1GqJKiiigSloooCiiigTFLRRQFFJmjNAtFcZb2JfGkRfhOo+c0yl3nsF8a8t1+FcxD52oJOiof+GGzcgd/22TyHfUP/ansG1reTHRzxvk4GiVGyewYNA7ooooCiiigKKKKAqh91rbtzaW8DRS9BFJK8UzghW4xlkAc8U8VuI4+UVfK5XFski6ZEV14HS6hhkcuBoPMsu3IXOXlWQniWkmLk+csxJri20bY/kj+op+yvvfaILezhQFAvb4AKAAB07dQ81QuKxFV2lTtG37I/RCD8y0fhSDq0+iE/wDWovFJTjBySp2tF2+qJv8ArXWDbMS++9EZqFpacIOSd/D8XUr+hB99H8JE6lk/Z/71BUU4Qck4d5+xJD+so/eppJvBITwRvTN9wNR1FOEHKT38NSe86x/XE9ePe1tfcl3Xmt0lvJWXF1DbmNEZmKoutstlRhvxmMDPLnWDHq86/SFepNzx/J9l8Vh+rFWIiJNpiiiitIKKKKAooooIm93mt4Z1t5CwY9Fl+jJjQysyRB35KWZWA8uM4yMyoNVXfrY+uJrhF1FY2juIwM9Lani3DrZD4Q68awOLV13F2/3xb6HfVNAFjkYnJkTH4ubPXqUcT75Wrhi885rb6x+RGd1Ozn6CK5jmlSKJytxDFKyK8cuFEjaSM6G0nHLSW7KxnaNwQTrPLmXIOPOWraN6N9bWSGe2ij78WSN4ZGDaIMMpVvxuDrPH3Abj1isfayWN7aS6HThWbpFSMsueiYK2kcT4Wk+mk58cW477orcl3ET4wPmUn5higXiDrx6CPsqUv7qNidJOOzQ49mKjujLHgrHzRv8AdXLuPdXPpmfkc+Y1au5tsNJL+1nuFZbaK6RFlCZV77AaGEtzHbnlnSOuoiz2Y8jxDo5EAclpNIXC6GGBq58SOGKte0YLtdmw2dvGknQTm4idWZJTIekJZwTiRgzhgQVwUHCuG3UY624zKbb9UNa71W8l5JZJrMqK5L6PxZKaOkUNnOV6RM5AGWxkkECAbughtlw3KYF3KBbiJsZhuwp6QyL7lUwzkHmNPvhS9zTYYWNr1skzLpgLnLd7ai/SMffzOTKx8qdlbm/8UVj6yq70UUVyAooooEpaKKDy9vr/AD2c/wCNv/rzULU5vouLuYf4zaH+5NQdSCRSUtJVQUUUuKBKM0tJQFFFFAo5r8JPpCvUe5/9H2PxSD6pa8uKfCX4afTFepN0RjZ9j8Tt/qloqXooooCiikoFooooOVzcJGjSSMERVLO7HCqoGSSTyAFY3f2KPPLLGrQ2r5EVvxXXGSGPSL7wsNSxHxQePvVt+9W0u+J2hzm3t2QyL1TXeA6q3asalGx1sw95Vcu5Cxya+J13V/x/Cp6eZ/EflmZRtw33eYVG3Cg86kZ6j5q6VEM+gXPKnMMK9lcqcQ1y2mQ+tox2VJQVH29SEFdS6OW0tgicF4/AnKGPUCB0sRxqiY4OMgYD81ODyyDqmwdowzwRvANCAaOiICtCyeC0TKPFZSNOPJ2YrP4alNibQ73ukb+quWSGZepLjGIZf1sdEe09F2Gu5+n9Vxv8K3ifH/FiV9opBS16JsUUUlAtFFBoPMW/AxeS9nfe0PX3yagant+j/HZfje0f90agakEpvcmyWbaFojgMnSh3DcikamRs56sLXxt+wBupDbRkxyILqJEXOmJ06Q8B1L4Q8mmnu4cyxzXM7DKw7Pu3xq05LII1APUSXqe3b2pFiK4jjWERWW0bYhnLZKR9PEpLc8hm9Rqoo01jpghmzkSPMmMeKY9HX5dfsqYjTVsdsDLLtVBwGT4doeHDyrUrHZW6CIuUFq1/01qXIKFXt2Oh+wK6xK3Z106/CcotbMPLHNP+F4GcwqhCaY/BQsoCsfCJ8medBRbyxlhIWaNomKhgsilSVPI4PVXBVJ5DP/uKv91aK92jwqt1bxLdiISnIa61SSaJkONHhnCryIUYPGoraQjCXzKsauLW1imEIHR98vMGfQBwGFTBxwyDiggNpbKntn6O4iaJ9IYK45qeRppV02lI/wDGRPxtEtoFRZOYujax6BCTxDZ4tjhpBzzFUugF5r8NPpivUu6P9H2PxO2+pWvLQ5p+kj+sWvUm6P8AR9h8TtvqVqKlqWikqhaSlooEpttS/W3gmnfisUUkrDtCKWI9lOqr2/BzaiH8vPbwH4DShpP9NXrF7RSs2n07inLEyRKshzKxaac9s8rGST0amIHkAqOuVmd4obeMSzSuVRWk0IoVC7M74OAAOoEkkVLXr5Zj5TUXcLxVgzIytqR43ZGU4IyGU5HAkeUE15HFaJvyv333lxwj58gurDS6O0ci5B0upwwyOfn6ximE1PXiCjA7STkkkkkkkk8SSSSSeeaZTV2o1vspv104hpvTiGtyJC3rre3DJExVlRuCq7+KjMwUM3kBbJ81crenyRKwKsAykYKkZBB5gg8668zEWiZRI3uynsp4oWue+llid1MiIksbR6NXiABkbVw4ZBGMnPDpNbmRHjB0llwje8kHFG9DhT6Kjdm7Et4WMkUQVyukvxJ0+9BYnC8BwFS8bYINcGa8TflTt/ruTPsvWxNpC5t4ZsaS8asy+8fk6nyhgR6Ke1XNyJcxXKjkt7NgdnSKk59spPpqyV6/FfnStveIlyEopaSuQLSGlpDQeY9/cd/zY/O9on/7VQBqf3+/pCf43tD/AHIqANSCRmvsStpK5OkkMVzwLDIBx28T66+KKqFzSCZxwDMAGDKEwQG99gsvHyipGz2HLIglYrBD+WnbSrdugeM5+CDXXorBODSz3B/ukSJevrkyx9QoIyG7kGvEujWCsmrpFDqTkhiocHj2mn1kbpFIiRZULxyERNDOrGPOnKgkkeEeBHXXY3Ozvze46/8Ayo/R/VV8G12bL7qaBuppoo5lz5SmGA8uDRezhtja1xKw76LKVGESSMxKg7FQgAejspkrA8jnzHNPbyCa2fo+lYcFZWinfQ6MMqy8cEEdopqZCfGCP+kijJ+UAG9tQ7PkeMn6SL6xa9Sbo/0fYfE7b6la8wrLGSoa3HjLxinljOdQwcOZF5+Sto2Le7bht7crGzQdBF0eYYLnEfRjQD0UkMhOMDxDU2ummUVn7d0ua3x35a4HvlWeA/JuYlT/AFDTu37p0c7dHbWskkujWRJLAsapnGppY3fHHgAASePDgalr1rHK06iCY0utLVO/hTe9cdqvPgJpnPr6Nfmr5sd/ZH1arZBpkkjOm65lHKkgNGOBI7a4sPU4s0zFJ3pna51X98IGZLdlUsI7pJH0jJCdFKmQo4thnXgONfCb4++tpcdZjeB8ejpAx9Aqtb+712UveEXhSYu+nkj0MrxxxROpZkOHBDSqRpGfByOVbz15Y7RPrE+PJJvM6Nkxusg7UYN81MJ6dyyJKqyJKl3Gc475jS4x2jW46UEdhfIpjKqe6hK+W1upI/VFN0qe0V5mmLHPi/f2mNMGM9R81Sk8cBPCe4jH9/ZxTY9MEyk/JpnLaw9V8nmbZt6vtGrHtrt16e3pMT/mF0j+unENAs0/PYPTbXw/4K+0gAOO+oD5RBf4/wBvW5wX+X3hdHtvUhBUXGpH/kQnzW9+3s73FOVMnVPns6PZknzzXEfzV17dNf3j7wmkzFTgVDRJMcZe4b4EdlCPWzzH2V0TZ0jY1A9mZ764l5/3cAgX0ca689NWP6slf3/ZNLluHINV+gIyLiJiueI1WsQBI8un2Vbap3ct2hBLYjoxAsqTTpOlsgTDrM6oXXJOtkVTkk5q4V6jDThjrX2hyQWiiiuUFIaWkNB5j3+X+UJ/je0P9wDUAasPdBGNoXHxu+9sqGq/UgklOdnXSxSxyPEs6qwYxOSFfHUcccU2oqodbQ2jLPIZJWLHkATwRepVHJVHYKa0UUBRRRQKW+70UZpKWgOtfhp9MV6o3ZH8Ssx/hLf6la8qv7n4afTFerN3v5nafFoPqlqKkMVm+9dotptAzBBDDPawRB1QKjTxyzEqzDgGKyJjPPHDOK0iviaFXUq6hlIwysAQwPUQeBFcWfFGbHNJ9UlmffFVyO+wZVPVc3Pq6dj9tabdbg2jcYddoeyBxo/ynDIPQBWORTgDwmzmSY62AUtqnfBIHAE8OArpdH0VunvaZncTCRGkyNoEcjjzGm95IJCGbiyhgpPUGxqHp0j1UxdG5qc02a5Yc6+ooN3Pbs0luRqPjxMMpKB28RhwOAb0Hhy7wb7hx4Ua57Elw2esaXA4+mm7Shh5a47NZBN0bgGOXkGAIEwHHgffAetfLXS6nBjmJvau5+ySkJN5oD4wkTzx5HrUmuJ2vbtylXzMdJ9TYrvdbuQHkgX4GV+iaiZ92U6ncfrA/OK+dWOnnxMwnZ2l2zApwZATjOEBb6OadWm1oGXUJVA4g62CkEc8g8RVU2nYd7Nzyr+KxIzkDip+f0112Ru88qCRm0lzqACg+DgAc+vhXZt0+HhFuXlVxG37VRkzIfIh1n1Lk0fw1t18WOV/MiqP22B9lRNvukDzkf0aB+7UrabnQe61v8KVvmXFdS1elr5mZTs+Ju6Aw4JAidhmm4/IUcfXTeHbu0b52hilWFQCJGWJo8cPFDtlhwOSRjhjt4TV5aRWcDNAiRysRHEQgz0jHGSeZwNTceparpm6NJgp5xSAsTkksDqYnrJJJNdrpMWDJE3rTtHv3WFr3R2beWpWeymWOAx9GTNbgpcqH1BkiQqwQEtpdnJOo8CDk3zd/e+R50tbtUEkgcwzQhlSRkGpo2RiSj6csPCIIVuWMGPvpwAqL4qqoz24GKhUP8c2fjn3/Fy/Ryg+zPorpdN+o5suaIt4mfCRLVqKKK9E2WkNLSGg8z90QfyjcfGrz6cdV2rL3SB/KVx8ZufmiqtVIJJRRRVQUUUUBRRRQFLSUtB8yHxfhp9MV6s3e/mdp8Wg+qWvKUnufhx/TFerd3v5nafFoPqloqQooooDFZvP3GUZdHf0ojBOE73gPglicElePPnWkUUGTz9xu6iObS/WRPyV1ERjzSISR8nhVans3R3huY+hnTg6Eg4zyKtyZTzBHPyEEDfTWa91uwUy2EwAEmm5iLY4mPQrgE+Qjh8Ju2gzq5iCnhTCX2jwh5GHEH1gU/kXLU0uUw1JRZI7gOisOsA+gjNNpq47FkzDH8AA+dfBPzV2mrzU142mGVS3nfMqL72Mn0u2PmWpjdm51RIOsDSfOvD7AfTVe22+Z5fIVX1IPtJp9unNiR17dLj6J/dr6uXH/Lx8l9F4gqQgqPt6kIK+DdlC7x3GqeKPqijMrD+3JlF9Sq/yqq9/LgOerHEdq5GoerNSl7PrluX6jOyL8GICIe1W9dNZ7bK5IyOvzV6bpcfw8Na/JuEls/f8hRHPGzOgCGSNlOsAeC+lscx5TxzU/uXtpL3alpEqsixCS6JfTlmWNo1XAJwMuST5AOuqDY7FMyeC2mWMlM88geLntBXSavncY2TIm0bl5ABos1AAOcF5uBzgc9D8PJXHXosNL84juabRRRRXcUtFFFB5u7p642ncD/ETe2KBvtqq1b+6whG07g9XfBHpNnAR9E1UKkEkopaMVUJRRkUmsdo9dAtFA48uPmBNfawOeSMfNG33UV8UCu3ekn5N/kGvoWEv5NvYPnNTcGjZuafpYvrBXqjdRwbCxI5Gztj/AKK15jTZs2pD0RIWSNiNaclcH33kr0P3NNrxz7PgRT+Mt0S1nU+5kjjXl2qVKkHy+QimxaaKKKoKKKKAqh908FmtFA9xdyfJWJf+Sr5VK3/H462+LXw/atfuoMouFwRTO955qT2ktRdyeAqofbAbwCOx5R/qE/bTyao/d9uEg7JG9qoftqRlrz2eNZbfVmVD2g+ZZj2yv7Gx9lddiSlbiPHXqQ+Yrqz61FNZx4T/AKST6Zp/u7Bqm1dSr+03AewNX2cmowz9GmgWx5U9acRo8h5IjOfMqlvsplbDgK+d4HxZ3GDgtH0Y88jBP3q83x5XivvLCr24IjjB8bSC3wm8JvaTUkQAnGmZ8bHZX3NIeVesbcbJZYXnnRWaFDF0pHFQsgbwG96chirHhnUueIrUu5MA0l/MpyCLWIHzLJJjz4lX11DdySfF9PEfFkstRB5ExTAcvNMa1i0soolKxRpEpYsVjRVBY8zhRzPbUV2ooooFrhfSukUrRrrkWN2RCcBnCkquerJwK70UHmfashvXaaVbqeZ2ErdFC58MoF4KEIUAYGOrHnot9zrhx4Oz70/DglX90CvS+KMVniu3niDudXzctmzH9I6r9KQUz2/updWESzXNiscbSCJSZIXOsgkcA596a9J4rOe7aym2soj4zXyMB/ZSJ9R9o9dNG2NC5OMrAi+XKD5lqx7m7q3e0+l6EwwiMRFukdyT0gYjAVP7JqF2lb6I3x1qQP1uH21pHcPOJtoL1dFaHH684rMalZVTfTdC92Ytu0k0UgldkyiSeAV0njluOQSf1TVftUlaSJZJxGjSxo7rFkojOFZvCbqBJ9Fbd3Ydl9Nsx364ZY5Rw9yT0TebwZCf1ax62gWSLlxZMeYsv/7SdQR3aZF3EY/d7QnPwIoV/dNOE7iVnnwru7byCWJfmjq5bs7Q74srSfmZLeJ2+EUGr25qSreoZURO4zsv3RuJPhXbj6OKs+7u7Nrs+JobVDGjSGRtTs5ZyACSzEk8FA9FSlFUFFFFAtJRRQFU3ftczWvxe9Httz+7Vyqp78x+HZN2vcRfLt2f/ioMq2iOBqGm5VO7RXxvOag5ORqo7bAbw5h5UPrTH7tSk1Q+xGxNIO1Iz6jIKmJq+F1UazSzKv7b2R0n4yPGv3Q5ax/2+enO7VgUTLDDFixHYeQHqAp8RTiAY5Vm2a3w+HoqRt6bbyt+IRffXEA9AbWfoU5t6Y70KejgPULlc/rRSKPaRXXwRvNT6oiLfixNc7qbTg4zmRE5++YL9tdrVedNL4//ABfGIvaSPtr07S6dzLP4Vix+aXefNqg+3FbTWJ9zmTTtW2/tQ3SfsK/7lbZUUUUUUC0UUUBRRRQFZL3Y59V7s+LPBYLiXHlZlUfRrWqxfupS6trqOqPZ0Q9LzyE+wCs28LCk7ZPiDtkQftZ+yr73Ej/G73s72g9ksv31QNqnw4h/bJ9UbVoHcTX+N3x7La3GezMspx7KzRZaNvnZGbZ19EoyzWs2kDrYRkqPWBXn/YsuY+Hvmx5tRx7MV6ZYV5ntrU29xd2x/qbiSL0I2gH06c+mrfwkNm7lF7rsDGf6i5mi/VYiZfZKB6KuVZh3IbrE97Dng0cE6j+0C8bn1dF7K0+tR4JFFFFVBRRRQFFFFAVVe6BwSybsvlHoe3nT94Vaqit5NiG7hWNX6N1ljmRiuoakbOCMg4IyOB66DG9prguPKagWHOrtvBurfRFmeAyLzMlvmRR51ADj5OPLVKDAk4OeY4VUctkHFwfLEPY5++pyaq/avpuFOM5jkHqZDVi2dBLdSNFbxNI6xmRlXRwQMFzkt2kV8fqsdpy9oSTWnENPH3UvweNnN6I8/MTXSLd29/NJ/wDIce0iuvOK/wDbP2QW9fG37cvaTBRllUSqPLGwf9012vrSe1RXnt5UVnEakqvFyCQPG7FPqrjHtOQ8FiC+WV/3VznzZFdeaXpaLTGtd+4g4SCuociMg9tR92fCh/Tx/aR7cU7sYyiPETlonaM44eDnKnHUCpU03Fq801tFHgu91Ci620rqZioyQDgZI6jXp4mJiJhpadyZNO1NnntllT5VrN9qityqnbt9zaC2eKeWRp7iM6lI8CJHKlcqg4ngzDwiefIVcaKKKKKBaKKKAooooCsL36m17Yvj1IttEPREGPtNboawDeNs7U2qTz77A9AiQD7axfwseXfcvd2C+2ikVynSRLbzylNTLlgY0HFSD7s1tWydi21onR20KQJnJWNQMntJ5sfKay7uUp/KUh7LGX2zw/dWv1a+CfIrz7v3a9Btu8HISiOdfLqRc/ta69BVl/dj3SmlNvtC2j6RoFaO5RMl2gPEMq+60EuSBxw3kqzG4IQvc8vOi2nb54CWOe3PnKiVfbDj01tNYpunu3fSXNnMtvIkaTxTNLKpjXowfCxrwWypIGAedbWKlfBIooorSCiiigKKKKAozRRQFZ13QNhQNdLI8akyWpww8FtUUvE6lweUy/JrRarm+GwpbgRSQANJF0imNm09JHIF1BWPAMCiEZ4HBHDOR1+pra2K0U8+iSx6Xd6MSB1ZxgMNJII8IdpGertq19yq30bQmxxzZHPk/Hpj7fVUdf2cyEh7a4Q9htZWHykVlPoJq09zDY8yyXVzLE8SvHBFCZUKM4VpHchGwwXwk4kDODXQ6WMs5Im++3ukNBoxRRX12lU7pVprsdX5O4t5D8HpBGx9CyE+iqNDs9V4GtZ2ts5LmCa3fISWJ42I5gMpGR5RzHmqjXG61+pC9Es+OHSxzKobylHwVPkGrz18r9QwZLzWaRv3ZmDPdjdy0ur24FxCsgWztiDlgQTNOOakHkB6qtVt3NtlxyJKludaOsiap5mCuralOlnIOCAePZXzudu9PbvczT6VaVYEWNH16Ui6Q5ZsAZLSNwGeAHGrRXd6ak0xVrbzpYFFFFdhRRRRQLRRRQFFFFAVR9udyyG4uJrmKd4HmYPKpRZFLhQuVzgrwHLJFXiiprYqW6G4f4PmmmM/Tl41iUdFoCqGLHPhHJJx2cqttFFUFFFFAUlLSUBRS0UCUUUUBRS0UCUUUUBRRRQFFFFAUUUUBRRRQFFFFAUUUUBRRR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512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066" y="1932835"/>
            <a:ext cx="3446115" cy="2386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12568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111" y="1772816"/>
            <a:ext cx="7386097" cy="2906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3995936" y="4941168"/>
            <a:ext cx="3096344" cy="646331"/>
          </a:xfrm>
          <a:prstGeom prst="rect">
            <a:avLst/>
          </a:prstGeom>
          <a:noFill/>
        </p:spPr>
        <p:txBody>
          <a:bodyPr wrap="square" rtlCol="0">
            <a:spAutoFit/>
          </a:bodyPr>
          <a:lstStyle/>
          <a:p>
            <a:r>
              <a:rPr lang="pt-PT" dirty="0" smtClean="0"/>
              <a:t>Fig.2: Exemplos de marcas de Imagens Dot blot </a:t>
            </a:r>
            <a:endParaRPr lang="pt-PT" dirty="0"/>
          </a:p>
        </p:txBody>
      </p:sp>
      <p:sp>
        <p:nvSpPr>
          <p:cNvPr id="3" name="Marcador de Posição da Data 2"/>
          <p:cNvSpPr>
            <a:spLocks noGrp="1"/>
          </p:cNvSpPr>
          <p:nvPr>
            <p:ph type="dt" sz="half" idx="10"/>
          </p:nvPr>
        </p:nvSpPr>
        <p:spPr/>
        <p:txBody>
          <a:bodyPr/>
          <a:lstStyle/>
          <a:p>
            <a:fld id="{16C8ACE8-1F8D-4F24-BD3A-BA638A5343AB}" type="datetime1">
              <a:rPr lang="pt-PT" smtClean="0"/>
              <a:t>29-01-2013</a:t>
            </a:fld>
            <a:endParaRPr lang="pt-PT"/>
          </a:p>
        </p:txBody>
      </p:sp>
      <p:sp>
        <p:nvSpPr>
          <p:cNvPr id="4" name="Marcador de Posição do Rodapé 3"/>
          <p:cNvSpPr>
            <a:spLocks noGrp="1"/>
          </p:cNvSpPr>
          <p:nvPr>
            <p:ph type="ftr" sz="quarter" idx="11"/>
          </p:nvPr>
        </p:nvSpPr>
        <p:spPr/>
        <p:txBody>
          <a:bodyPr/>
          <a:lstStyle/>
          <a:p>
            <a:r>
              <a:rPr lang="pt-PT" dirty="0" smtClean="0"/>
              <a:t>Analise e Processamento de Imagens Dot Blot</a:t>
            </a:r>
            <a:endParaRPr lang="pt-PT" dirty="0"/>
          </a:p>
        </p:txBody>
      </p:sp>
      <p:sp>
        <p:nvSpPr>
          <p:cNvPr id="5" name="Marcador de Posição do Número do Diapositivo 4"/>
          <p:cNvSpPr>
            <a:spLocks noGrp="1"/>
          </p:cNvSpPr>
          <p:nvPr>
            <p:ph type="sldNum" sz="quarter" idx="12"/>
          </p:nvPr>
        </p:nvSpPr>
        <p:spPr/>
        <p:txBody>
          <a:bodyPr/>
          <a:lstStyle/>
          <a:p>
            <a:fld id="{231D702E-A573-4EBC-9D5F-1C482DA724DA}" type="slidenum">
              <a:rPr lang="pt-PT" smtClean="0"/>
              <a:t>5</a:t>
            </a:fld>
            <a:endParaRPr lang="pt-PT"/>
          </a:p>
        </p:txBody>
      </p:sp>
    </p:spTree>
    <p:extLst>
      <p:ext uri="{BB962C8B-B14F-4D97-AF65-F5344CB8AC3E}">
        <p14:creationId xmlns:p14="http://schemas.microsoft.com/office/powerpoint/2010/main" val="14025397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63695" y="0"/>
            <a:ext cx="3456384" cy="707886"/>
          </a:xfrm>
          <a:prstGeom prst="rect">
            <a:avLst/>
          </a:prstGeom>
          <a:noFill/>
        </p:spPr>
        <p:txBody>
          <a:bodyPr wrap="square" rtlCol="0">
            <a:spAutoFit/>
          </a:bodyPr>
          <a:lstStyle/>
          <a:p>
            <a:r>
              <a:rPr lang="pt-PT" sz="2000" dirty="0" smtClean="0">
                <a:solidFill>
                  <a:srgbClr val="FF0000"/>
                </a:solidFill>
              </a:rPr>
              <a:t>Metodologia</a:t>
            </a:r>
          </a:p>
          <a:p>
            <a:endParaRPr lang="pt-PT" sz="2000" dirty="0">
              <a:solidFill>
                <a:srgbClr val="FF0000"/>
              </a:solidFill>
            </a:endParaRPr>
          </a:p>
        </p:txBody>
      </p:sp>
      <p:sp>
        <p:nvSpPr>
          <p:cNvPr id="3" name="Oval 2"/>
          <p:cNvSpPr/>
          <p:nvPr/>
        </p:nvSpPr>
        <p:spPr>
          <a:xfrm>
            <a:off x="467544" y="771895"/>
            <a:ext cx="2160240" cy="104411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t-PT" dirty="0" smtClean="0">
                <a:solidFill>
                  <a:schemeClr val="accent1"/>
                </a:solidFill>
              </a:rPr>
              <a:t>Imagem Original</a:t>
            </a:r>
            <a:endParaRPr lang="pt-PT" dirty="0">
              <a:solidFill>
                <a:schemeClr val="accent1"/>
              </a:solidFill>
            </a:endParaRPr>
          </a:p>
        </p:txBody>
      </p:sp>
      <p:sp>
        <p:nvSpPr>
          <p:cNvPr id="4" name="Oval 3"/>
          <p:cNvSpPr/>
          <p:nvPr/>
        </p:nvSpPr>
        <p:spPr>
          <a:xfrm>
            <a:off x="5960389" y="663883"/>
            <a:ext cx="2376264" cy="11521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t-PT" dirty="0" smtClean="0">
                <a:solidFill>
                  <a:schemeClr val="accent1"/>
                </a:solidFill>
              </a:rPr>
              <a:t>Imagem Corrigida</a:t>
            </a:r>
            <a:endParaRPr lang="pt-PT" dirty="0">
              <a:solidFill>
                <a:schemeClr val="accent1"/>
              </a:solidFill>
            </a:endParaRPr>
          </a:p>
        </p:txBody>
      </p:sp>
      <p:sp>
        <p:nvSpPr>
          <p:cNvPr id="5" name="Rectângulo arredondado 4"/>
          <p:cNvSpPr/>
          <p:nvPr/>
        </p:nvSpPr>
        <p:spPr>
          <a:xfrm>
            <a:off x="2411760" y="2420888"/>
            <a:ext cx="1872208" cy="9361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t-PT" dirty="0" smtClean="0">
                <a:solidFill>
                  <a:schemeClr val="accent1"/>
                </a:solidFill>
              </a:rPr>
              <a:t>Grelha</a:t>
            </a:r>
            <a:endParaRPr lang="pt-PT" dirty="0">
              <a:solidFill>
                <a:schemeClr val="accent1"/>
              </a:solidFill>
            </a:endParaRPr>
          </a:p>
        </p:txBody>
      </p:sp>
      <p:sp>
        <p:nvSpPr>
          <p:cNvPr id="6" name="Rectângulo 5"/>
          <p:cNvSpPr/>
          <p:nvPr/>
        </p:nvSpPr>
        <p:spPr>
          <a:xfrm>
            <a:off x="755576" y="4300312"/>
            <a:ext cx="4896544" cy="22322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pt-PT" dirty="0"/>
          </a:p>
        </p:txBody>
      </p:sp>
      <p:sp>
        <p:nvSpPr>
          <p:cNvPr id="7" name="Oval 6"/>
          <p:cNvSpPr/>
          <p:nvPr/>
        </p:nvSpPr>
        <p:spPr>
          <a:xfrm>
            <a:off x="6660232" y="4653136"/>
            <a:ext cx="2088232" cy="136815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t-PT" dirty="0" smtClean="0">
                <a:solidFill>
                  <a:schemeClr val="accent1"/>
                </a:solidFill>
              </a:rPr>
              <a:t>Imagem Classificada</a:t>
            </a:r>
            <a:endParaRPr lang="pt-PT" dirty="0">
              <a:solidFill>
                <a:schemeClr val="accent1"/>
              </a:solidFill>
            </a:endParaRPr>
          </a:p>
        </p:txBody>
      </p:sp>
      <p:sp>
        <p:nvSpPr>
          <p:cNvPr id="8" name="Rectângulo 7"/>
          <p:cNvSpPr/>
          <p:nvPr/>
        </p:nvSpPr>
        <p:spPr>
          <a:xfrm>
            <a:off x="3347864" y="771895"/>
            <a:ext cx="2160239" cy="6840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t-PT" dirty="0" smtClean="0">
                <a:solidFill>
                  <a:schemeClr val="accent1"/>
                </a:solidFill>
              </a:rPr>
              <a:t>Detecção</a:t>
            </a:r>
            <a:r>
              <a:rPr lang="pt-PT" dirty="0" smtClean="0"/>
              <a:t> </a:t>
            </a:r>
            <a:r>
              <a:rPr lang="pt-PT" dirty="0" smtClean="0">
                <a:solidFill>
                  <a:schemeClr val="accent1"/>
                </a:solidFill>
              </a:rPr>
              <a:t>da</a:t>
            </a:r>
            <a:r>
              <a:rPr lang="pt-PT" dirty="0" smtClean="0"/>
              <a:t> </a:t>
            </a:r>
            <a:r>
              <a:rPr lang="pt-PT" dirty="0" smtClean="0">
                <a:solidFill>
                  <a:schemeClr val="accent1"/>
                </a:solidFill>
              </a:rPr>
              <a:t>Grelha</a:t>
            </a:r>
            <a:endParaRPr lang="pt-PT" dirty="0">
              <a:solidFill>
                <a:schemeClr val="accent1"/>
              </a:solidFill>
            </a:endParaRPr>
          </a:p>
        </p:txBody>
      </p:sp>
      <p:cxnSp>
        <p:nvCxnSpPr>
          <p:cNvPr id="16" name="Conexão recta unidireccional 15"/>
          <p:cNvCxnSpPr>
            <a:stCxn id="3" idx="6"/>
            <a:endCxn id="8" idx="1"/>
          </p:cNvCxnSpPr>
          <p:nvPr/>
        </p:nvCxnSpPr>
        <p:spPr>
          <a:xfrm flipV="1">
            <a:off x="2627784" y="1113933"/>
            <a:ext cx="720080" cy="1800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exão recta unidireccional 22"/>
          <p:cNvCxnSpPr>
            <a:stCxn id="8" idx="3"/>
            <a:endCxn id="4" idx="2"/>
          </p:cNvCxnSpPr>
          <p:nvPr/>
        </p:nvCxnSpPr>
        <p:spPr>
          <a:xfrm>
            <a:off x="5508103" y="1113933"/>
            <a:ext cx="452286" cy="1260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Conexão recta unidireccional 24"/>
          <p:cNvCxnSpPr>
            <a:stCxn id="5" idx="2"/>
          </p:cNvCxnSpPr>
          <p:nvPr/>
        </p:nvCxnSpPr>
        <p:spPr>
          <a:xfrm>
            <a:off x="3347864" y="3356992"/>
            <a:ext cx="0"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Conexão recta unidireccional 26"/>
          <p:cNvCxnSpPr>
            <a:stCxn id="4" idx="4"/>
          </p:cNvCxnSpPr>
          <p:nvPr/>
        </p:nvCxnSpPr>
        <p:spPr>
          <a:xfrm flipH="1">
            <a:off x="5652120" y="1816011"/>
            <a:ext cx="1496401" cy="24770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Conexão recta unidireccional 28"/>
          <p:cNvCxnSpPr/>
          <p:nvPr/>
        </p:nvCxnSpPr>
        <p:spPr>
          <a:xfrm>
            <a:off x="5436096" y="5416436"/>
            <a:ext cx="122413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CaixaDeTexto 30"/>
          <p:cNvSpPr txBox="1"/>
          <p:nvPr/>
        </p:nvSpPr>
        <p:spPr>
          <a:xfrm>
            <a:off x="971600" y="4623107"/>
            <a:ext cx="4680520" cy="646331"/>
          </a:xfrm>
          <a:prstGeom prst="rect">
            <a:avLst/>
          </a:prstGeom>
          <a:noFill/>
        </p:spPr>
        <p:txBody>
          <a:bodyPr wrap="square" rtlCol="0">
            <a:spAutoFit/>
          </a:bodyPr>
          <a:lstStyle/>
          <a:p>
            <a:r>
              <a:rPr lang="pt-PT" dirty="0" smtClean="0">
                <a:solidFill>
                  <a:schemeClr val="accent1"/>
                </a:solidFill>
              </a:rPr>
              <a:t>Sistema Automático de Análise de Imagens</a:t>
            </a:r>
          </a:p>
          <a:p>
            <a:endParaRPr lang="pt-PT" dirty="0"/>
          </a:p>
        </p:txBody>
      </p:sp>
      <p:sp>
        <p:nvSpPr>
          <p:cNvPr id="32" name="Rectângulo 31"/>
          <p:cNvSpPr/>
          <p:nvPr/>
        </p:nvSpPr>
        <p:spPr>
          <a:xfrm>
            <a:off x="971600" y="4946272"/>
            <a:ext cx="4176464" cy="14350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pt-PT" dirty="0" smtClean="0">
                <a:solidFill>
                  <a:schemeClr val="accent2">
                    <a:lumMod val="60000"/>
                    <a:lumOff val="40000"/>
                  </a:schemeClr>
                </a:solidFill>
              </a:rPr>
              <a:t>Treino Adaptativo</a:t>
            </a:r>
          </a:p>
          <a:p>
            <a:pPr algn="ctr"/>
            <a:r>
              <a:rPr lang="pt-PT" dirty="0" smtClean="0">
                <a:solidFill>
                  <a:schemeClr val="accent2">
                    <a:lumMod val="60000"/>
                    <a:lumOff val="40000"/>
                  </a:schemeClr>
                </a:solidFill>
              </a:rPr>
              <a:t>Avaliação do Ruído</a:t>
            </a:r>
          </a:p>
          <a:p>
            <a:pPr algn="ctr"/>
            <a:r>
              <a:rPr lang="pt-PT" dirty="0" smtClean="0">
                <a:solidFill>
                  <a:schemeClr val="accent2">
                    <a:lumMod val="60000"/>
                    <a:lumOff val="40000"/>
                  </a:schemeClr>
                </a:solidFill>
              </a:rPr>
              <a:t>Classificação</a:t>
            </a:r>
          </a:p>
          <a:p>
            <a:pPr algn="ctr"/>
            <a:r>
              <a:rPr lang="pt-PT" dirty="0" smtClean="0">
                <a:solidFill>
                  <a:schemeClr val="accent2">
                    <a:lumMod val="60000"/>
                    <a:lumOff val="40000"/>
                  </a:schemeClr>
                </a:solidFill>
              </a:rPr>
              <a:t>Estimativa do Grau de Confiança</a:t>
            </a:r>
          </a:p>
          <a:p>
            <a:pPr algn="ctr"/>
            <a:endParaRPr lang="pt-PT" dirty="0">
              <a:solidFill>
                <a:schemeClr val="accent2">
                  <a:lumMod val="60000"/>
                  <a:lumOff val="40000"/>
                </a:schemeClr>
              </a:solidFill>
            </a:endParaRPr>
          </a:p>
        </p:txBody>
      </p:sp>
      <p:sp>
        <p:nvSpPr>
          <p:cNvPr id="9" name="Marcador de Posição da Data 8"/>
          <p:cNvSpPr>
            <a:spLocks noGrp="1"/>
          </p:cNvSpPr>
          <p:nvPr>
            <p:ph type="dt" sz="half" idx="10"/>
          </p:nvPr>
        </p:nvSpPr>
        <p:spPr/>
        <p:txBody>
          <a:bodyPr/>
          <a:lstStyle/>
          <a:p>
            <a:fld id="{25DBE00B-3952-43CE-83C0-9B46848CDA06}" type="datetime1">
              <a:rPr lang="pt-PT" smtClean="0"/>
              <a:t>29-01-2013</a:t>
            </a:fld>
            <a:endParaRPr lang="pt-PT"/>
          </a:p>
        </p:txBody>
      </p:sp>
      <p:sp>
        <p:nvSpPr>
          <p:cNvPr id="10" name="Marcador de Posição do Rodapé 9"/>
          <p:cNvSpPr>
            <a:spLocks noGrp="1"/>
          </p:cNvSpPr>
          <p:nvPr>
            <p:ph type="ftr" sz="quarter" idx="11"/>
          </p:nvPr>
        </p:nvSpPr>
        <p:spPr/>
        <p:txBody>
          <a:bodyPr/>
          <a:lstStyle/>
          <a:p>
            <a:r>
              <a:rPr lang="pt-PT" dirty="0" smtClean="0"/>
              <a:t>Analise e Processamento de Imagens Dot Blot</a:t>
            </a:r>
            <a:endParaRPr lang="pt-PT" dirty="0"/>
          </a:p>
        </p:txBody>
      </p:sp>
      <p:sp>
        <p:nvSpPr>
          <p:cNvPr id="11" name="Marcador de Posição do Número do Diapositivo 10"/>
          <p:cNvSpPr>
            <a:spLocks noGrp="1"/>
          </p:cNvSpPr>
          <p:nvPr>
            <p:ph type="sldNum" sz="quarter" idx="12"/>
          </p:nvPr>
        </p:nvSpPr>
        <p:spPr/>
        <p:txBody>
          <a:bodyPr/>
          <a:lstStyle/>
          <a:p>
            <a:fld id="{231D702E-A573-4EBC-9D5F-1C482DA724DA}" type="slidenum">
              <a:rPr lang="pt-PT" smtClean="0"/>
              <a:t>6</a:t>
            </a:fld>
            <a:endParaRPr lang="pt-PT"/>
          </a:p>
        </p:txBody>
      </p:sp>
    </p:spTree>
    <p:extLst>
      <p:ext uri="{BB962C8B-B14F-4D97-AF65-F5344CB8AC3E}">
        <p14:creationId xmlns:p14="http://schemas.microsoft.com/office/powerpoint/2010/main" val="32488203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178" y="1185743"/>
            <a:ext cx="3312368"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0068" y="1242893"/>
            <a:ext cx="3168352"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CaixaDeTexto 1"/>
              <p:cNvSpPr txBox="1"/>
              <p:nvPr/>
            </p:nvSpPr>
            <p:spPr>
              <a:xfrm>
                <a:off x="5328084" y="5137513"/>
                <a:ext cx="280831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pt-PT" b="0" i="1" smtClean="0">
                              <a:latin typeface="Cambria Math"/>
                            </a:rPr>
                          </m:ctrlPr>
                        </m:sSubPr>
                        <m:e>
                          <m:r>
                            <a:rPr lang="pt-PT" i="1">
                              <a:latin typeface="Cambria Math"/>
                            </a:rPr>
                            <m:t>𝐷𝐵</m:t>
                          </m:r>
                          <m:r>
                            <m:rPr>
                              <m:nor/>
                            </m:rPr>
                            <a:rPr lang="pt-PT" dirty="0"/>
                            <m:t> </m:t>
                          </m:r>
                        </m:e>
                        <m:sub>
                          <m:r>
                            <a:rPr lang="pt-PT" b="0" i="1" smtClean="0">
                              <a:latin typeface="Cambria Math"/>
                            </a:rPr>
                            <m:t>𝑇</m:t>
                          </m:r>
                          <m:r>
                            <a:rPr lang="pt-PT" b="0" i="1" smtClean="0">
                              <a:latin typeface="Cambria Math"/>
                            </a:rPr>
                            <m:t>2</m:t>
                          </m:r>
                        </m:sub>
                      </m:sSub>
                    </m:oMath>
                  </m:oMathPara>
                </a14:m>
                <a:endParaRPr lang="pt-PT" dirty="0"/>
              </a:p>
            </p:txBody>
          </p:sp>
        </mc:Choice>
        <mc:Fallback xmlns="">
          <p:sp>
            <p:nvSpPr>
              <p:cNvPr id="2" name="CaixaDeTexto 1"/>
              <p:cNvSpPr txBox="1">
                <a:spLocks noRot="1" noChangeAspect="1" noMove="1" noResize="1" noEditPoints="1" noAdjustHandles="1" noChangeArrowheads="1" noChangeShapeType="1" noTextEdit="1"/>
              </p:cNvSpPr>
              <p:nvPr/>
            </p:nvSpPr>
            <p:spPr>
              <a:xfrm>
                <a:off x="5328084" y="5137513"/>
                <a:ext cx="2808312" cy="369332"/>
              </a:xfrm>
              <a:prstGeom prst="rect">
                <a:avLst/>
              </a:prstGeom>
              <a:blipFill rotWithShape="1">
                <a:blip r:embed="rId4"/>
                <a:stretch>
                  <a:fillRect/>
                </a:stretch>
              </a:blipFill>
            </p:spPr>
            <p:txBody>
              <a:bodyPr/>
              <a:lstStyle/>
              <a:p>
                <a:r>
                  <a:rPr lang="pt-PT">
                    <a:noFill/>
                  </a:rPr>
                  <a:t> </a:t>
                </a:r>
              </a:p>
            </p:txBody>
          </p:sp>
        </mc:Fallback>
      </mc:AlternateContent>
      <mc:AlternateContent xmlns:mc="http://schemas.openxmlformats.org/markup-compatibility/2006" xmlns:a14="http://schemas.microsoft.com/office/drawing/2010/main">
        <mc:Choice Requires="a14">
          <p:sp>
            <p:nvSpPr>
              <p:cNvPr id="5" name="CaixaDeTexto 4"/>
              <p:cNvSpPr txBox="1"/>
              <p:nvPr/>
            </p:nvSpPr>
            <p:spPr>
              <a:xfrm>
                <a:off x="1223628" y="5154051"/>
                <a:ext cx="280831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pt-PT" b="0" i="1" smtClean="0">
                              <a:latin typeface="Cambria Math"/>
                            </a:rPr>
                          </m:ctrlPr>
                        </m:sSubPr>
                        <m:e>
                          <m:r>
                            <a:rPr lang="pt-PT" i="1">
                              <a:latin typeface="Cambria Math"/>
                            </a:rPr>
                            <m:t>𝐷𝐵</m:t>
                          </m:r>
                          <m:r>
                            <m:rPr>
                              <m:nor/>
                            </m:rPr>
                            <a:rPr lang="pt-PT" dirty="0"/>
                            <m:t> </m:t>
                          </m:r>
                        </m:e>
                        <m:sub>
                          <m:r>
                            <a:rPr lang="pt-PT" b="0" i="1" smtClean="0">
                              <a:latin typeface="Cambria Math"/>
                            </a:rPr>
                            <m:t>𝐶</m:t>
                          </m:r>
                          <m:r>
                            <a:rPr lang="pt-PT" b="0" i="1" smtClean="0">
                              <a:latin typeface="Cambria Math"/>
                            </a:rPr>
                            <m:t>6</m:t>
                          </m:r>
                        </m:sub>
                      </m:sSub>
                    </m:oMath>
                  </m:oMathPara>
                </a14:m>
                <a:endParaRPr lang="pt-PT" dirty="0"/>
              </a:p>
            </p:txBody>
          </p:sp>
        </mc:Choice>
        <mc:Fallback xmlns="">
          <p:sp>
            <p:nvSpPr>
              <p:cNvPr id="5" name="CaixaDeTexto 4"/>
              <p:cNvSpPr txBox="1">
                <a:spLocks noRot="1" noChangeAspect="1" noMove="1" noResize="1" noEditPoints="1" noAdjustHandles="1" noChangeArrowheads="1" noChangeShapeType="1" noTextEdit="1"/>
              </p:cNvSpPr>
              <p:nvPr/>
            </p:nvSpPr>
            <p:spPr>
              <a:xfrm>
                <a:off x="1223628" y="5154051"/>
                <a:ext cx="2808312" cy="369332"/>
              </a:xfrm>
              <a:prstGeom prst="rect">
                <a:avLst/>
              </a:prstGeom>
              <a:blipFill rotWithShape="1">
                <a:blip r:embed="rId5"/>
                <a:stretch>
                  <a:fillRect/>
                </a:stretch>
              </a:blipFill>
            </p:spPr>
            <p:txBody>
              <a:bodyPr/>
              <a:lstStyle/>
              <a:p>
                <a:r>
                  <a:rPr lang="pt-PT">
                    <a:noFill/>
                  </a:rPr>
                  <a:t> </a:t>
                </a:r>
              </a:p>
            </p:txBody>
          </p:sp>
        </mc:Fallback>
      </mc:AlternateContent>
      <p:sp>
        <p:nvSpPr>
          <p:cNvPr id="3" name="Marcador de Posição da Data 2"/>
          <p:cNvSpPr>
            <a:spLocks noGrp="1"/>
          </p:cNvSpPr>
          <p:nvPr>
            <p:ph type="dt" sz="half" idx="10"/>
          </p:nvPr>
        </p:nvSpPr>
        <p:spPr/>
        <p:txBody>
          <a:bodyPr/>
          <a:lstStyle/>
          <a:p>
            <a:fld id="{5DF66653-4688-4B74-AB51-A21EFBBE101E}" type="datetime1">
              <a:rPr lang="pt-PT" smtClean="0"/>
              <a:t>29-01-2013</a:t>
            </a:fld>
            <a:endParaRPr lang="pt-PT"/>
          </a:p>
        </p:txBody>
      </p:sp>
      <p:sp>
        <p:nvSpPr>
          <p:cNvPr id="4" name="Marcador de Posição do Rodapé 3"/>
          <p:cNvSpPr>
            <a:spLocks noGrp="1"/>
          </p:cNvSpPr>
          <p:nvPr>
            <p:ph type="ftr" sz="quarter" idx="11"/>
          </p:nvPr>
        </p:nvSpPr>
        <p:spPr/>
        <p:txBody>
          <a:bodyPr/>
          <a:lstStyle/>
          <a:p>
            <a:r>
              <a:rPr lang="pt-PT" dirty="0" smtClean="0"/>
              <a:t>Analise e Processamento de Imagens Dot Blot</a:t>
            </a:r>
            <a:endParaRPr lang="pt-PT" dirty="0"/>
          </a:p>
        </p:txBody>
      </p:sp>
      <p:sp>
        <p:nvSpPr>
          <p:cNvPr id="6" name="Marcador de Posição do Número do Diapositivo 5"/>
          <p:cNvSpPr>
            <a:spLocks noGrp="1"/>
          </p:cNvSpPr>
          <p:nvPr>
            <p:ph type="sldNum" sz="quarter" idx="12"/>
          </p:nvPr>
        </p:nvSpPr>
        <p:spPr/>
        <p:txBody>
          <a:bodyPr/>
          <a:lstStyle/>
          <a:p>
            <a:fld id="{231D702E-A573-4EBC-9D5F-1C482DA724DA}" type="slidenum">
              <a:rPr lang="pt-PT" smtClean="0"/>
              <a:t>7</a:t>
            </a:fld>
            <a:endParaRPr lang="pt-PT"/>
          </a:p>
        </p:txBody>
      </p:sp>
    </p:spTree>
    <p:extLst>
      <p:ext uri="{BB962C8B-B14F-4D97-AF65-F5344CB8AC3E}">
        <p14:creationId xmlns:p14="http://schemas.microsoft.com/office/powerpoint/2010/main" val="28383780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475656" y="0"/>
            <a:ext cx="6264696" cy="646331"/>
          </a:xfrm>
          <a:prstGeom prst="rect">
            <a:avLst/>
          </a:prstGeom>
          <a:noFill/>
        </p:spPr>
        <p:txBody>
          <a:bodyPr wrap="square" rtlCol="0">
            <a:spAutoFit/>
          </a:bodyPr>
          <a:lstStyle/>
          <a:p>
            <a:r>
              <a:rPr lang="pt-PT" dirty="0" smtClean="0">
                <a:solidFill>
                  <a:srgbClr val="FF0000"/>
                </a:solidFill>
                <a:effectLst>
                  <a:outerShdw blurRad="38100" dist="38100" dir="2700000" algn="tl">
                    <a:srgbClr val="000000">
                      <a:alpha val="43137"/>
                    </a:srgbClr>
                  </a:outerShdw>
                </a:effectLst>
              </a:rPr>
              <a:t> Tipo de Imagens  a Analisar</a:t>
            </a:r>
          </a:p>
          <a:p>
            <a:endParaRPr lang="pt-PT" dirty="0">
              <a:solidFill>
                <a:srgbClr val="FF000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683808"/>
            <a:ext cx="5334000"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996952"/>
            <a:ext cx="3096344"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arcador de Posição da Data 2"/>
          <p:cNvSpPr>
            <a:spLocks noGrp="1"/>
          </p:cNvSpPr>
          <p:nvPr>
            <p:ph type="dt" sz="half" idx="10"/>
          </p:nvPr>
        </p:nvSpPr>
        <p:spPr/>
        <p:txBody>
          <a:bodyPr/>
          <a:lstStyle/>
          <a:p>
            <a:fld id="{268FCC34-42E1-4FF4-A539-F8768AD2AB66}" type="datetime1">
              <a:rPr lang="pt-PT" smtClean="0"/>
              <a:t>29-01-2013</a:t>
            </a:fld>
            <a:endParaRPr lang="pt-PT"/>
          </a:p>
        </p:txBody>
      </p:sp>
      <p:sp>
        <p:nvSpPr>
          <p:cNvPr id="4" name="Marcador de Posição do Rodapé 3"/>
          <p:cNvSpPr>
            <a:spLocks noGrp="1"/>
          </p:cNvSpPr>
          <p:nvPr>
            <p:ph type="ftr" sz="quarter" idx="11"/>
          </p:nvPr>
        </p:nvSpPr>
        <p:spPr/>
        <p:txBody>
          <a:bodyPr/>
          <a:lstStyle/>
          <a:p>
            <a:r>
              <a:rPr lang="pt-PT" dirty="0" smtClean="0"/>
              <a:t>Analise e Processamento de Imagens Dot Blot</a:t>
            </a:r>
            <a:endParaRPr lang="pt-PT" dirty="0"/>
          </a:p>
        </p:txBody>
      </p:sp>
      <p:sp>
        <p:nvSpPr>
          <p:cNvPr id="5" name="Marcador de Posição do Número do Diapositivo 4"/>
          <p:cNvSpPr>
            <a:spLocks noGrp="1"/>
          </p:cNvSpPr>
          <p:nvPr>
            <p:ph type="sldNum" sz="quarter" idx="12"/>
          </p:nvPr>
        </p:nvSpPr>
        <p:spPr/>
        <p:txBody>
          <a:bodyPr/>
          <a:lstStyle/>
          <a:p>
            <a:fld id="{231D702E-A573-4EBC-9D5F-1C482DA724DA}" type="slidenum">
              <a:rPr lang="pt-PT" smtClean="0"/>
              <a:t>8</a:t>
            </a:fld>
            <a:endParaRPr lang="pt-PT"/>
          </a:p>
        </p:txBody>
      </p:sp>
    </p:spTree>
    <p:extLst>
      <p:ext uri="{BB962C8B-B14F-4D97-AF65-F5344CB8AC3E}">
        <p14:creationId xmlns:p14="http://schemas.microsoft.com/office/powerpoint/2010/main" val="37521743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068960"/>
            <a:ext cx="3168352"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4666" y="476672"/>
            <a:ext cx="53340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arcador de Posição da Data 2"/>
          <p:cNvSpPr>
            <a:spLocks noGrp="1"/>
          </p:cNvSpPr>
          <p:nvPr>
            <p:ph type="dt" sz="half" idx="10"/>
          </p:nvPr>
        </p:nvSpPr>
        <p:spPr/>
        <p:txBody>
          <a:bodyPr/>
          <a:lstStyle/>
          <a:p>
            <a:fld id="{ADE7D6EE-F7DB-4025-A893-03B2C185000F}" type="datetime1">
              <a:rPr lang="pt-PT" smtClean="0"/>
              <a:t>29-01-2013</a:t>
            </a:fld>
            <a:endParaRPr lang="pt-PT"/>
          </a:p>
        </p:txBody>
      </p:sp>
      <p:sp>
        <p:nvSpPr>
          <p:cNvPr id="4" name="Marcador de Posição do Rodapé 3"/>
          <p:cNvSpPr>
            <a:spLocks noGrp="1"/>
          </p:cNvSpPr>
          <p:nvPr>
            <p:ph type="ftr" sz="quarter" idx="11"/>
          </p:nvPr>
        </p:nvSpPr>
        <p:spPr/>
        <p:txBody>
          <a:bodyPr/>
          <a:lstStyle/>
          <a:p>
            <a:r>
              <a:rPr lang="pt-PT" dirty="0" smtClean="0"/>
              <a:t>Analise e Processamento de Imagens Dot Blot</a:t>
            </a:r>
            <a:endParaRPr lang="pt-PT" dirty="0"/>
          </a:p>
        </p:txBody>
      </p:sp>
      <p:sp>
        <p:nvSpPr>
          <p:cNvPr id="5" name="Marcador de Posição do Número do Diapositivo 4"/>
          <p:cNvSpPr>
            <a:spLocks noGrp="1"/>
          </p:cNvSpPr>
          <p:nvPr>
            <p:ph type="sldNum" sz="quarter" idx="12"/>
          </p:nvPr>
        </p:nvSpPr>
        <p:spPr/>
        <p:txBody>
          <a:bodyPr/>
          <a:lstStyle/>
          <a:p>
            <a:fld id="{231D702E-A573-4EBC-9D5F-1C482DA724DA}" type="slidenum">
              <a:rPr lang="pt-PT" smtClean="0"/>
              <a:t>9</a:t>
            </a:fld>
            <a:endParaRPr lang="pt-PT"/>
          </a:p>
        </p:txBody>
      </p:sp>
    </p:spTree>
    <p:extLst>
      <p:ext uri="{BB962C8B-B14F-4D97-AF65-F5344CB8AC3E}">
        <p14:creationId xmlns:p14="http://schemas.microsoft.com/office/powerpoint/2010/main" val="31559662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lfinete">
  <a:themeElements>
    <a:clrScheme name="Alfinete">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Alfinete">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lfinete">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953</TotalTime>
  <Words>1121</Words>
  <Application>Microsoft Office PowerPoint</Application>
  <PresentationFormat>Apresentação no Ecrã (4:3)</PresentationFormat>
  <Paragraphs>240</Paragraphs>
  <Slides>41</Slides>
  <Notes>0</Notes>
  <HiddenSlides>0</HiddenSlides>
  <MMClips>1</MMClips>
  <ScaleCrop>false</ScaleCrop>
  <HeadingPairs>
    <vt:vector size="4" baseType="variant">
      <vt:variant>
        <vt:lpstr>Tema</vt:lpstr>
      </vt:variant>
      <vt:variant>
        <vt:i4>1</vt:i4>
      </vt:variant>
      <vt:variant>
        <vt:lpstr>Títulos dos diapositivos</vt:lpstr>
      </vt:variant>
      <vt:variant>
        <vt:i4>41</vt:i4>
      </vt:variant>
    </vt:vector>
  </HeadingPairs>
  <TitlesOfParts>
    <vt:vector size="42" baseType="lpstr">
      <vt:lpstr>Alfinete</vt:lpstr>
      <vt:lpstr>Análise e Processamento de Imagens Dot blot em Android </vt:lpstr>
      <vt:lpstr>Artigo do Seminário</vt:lpstr>
      <vt:lpstr>Agenda</vt:lpstr>
      <vt:lpstr>Introdução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o Android……..</vt:lpstr>
      <vt:lpstr>o Android……..</vt:lpstr>
      <vt:lpstr>Apresentação do PowerPoint</vt:lpstr>
      <vt:lpstr>Apresentação do PowerPoint</vt:lpstr>
      <vt:lpstr>Conclusão</vt:lpstr>
      <vt:lpstr>Bibliografia</vt:lpstr>
      <vt:lpstr>Dúvidas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Análise e Processamento de Imagens dot blot</dc:title>
  <dc:creator>Jorge</dc:creator>
  <cp:lastModifiedBy>Jorge</cp:lastModifiedBy>
  <cp:revision>59</cp:revision>
  <dcterms:created xsi:type="dcterms:W3CDTF">2012-09-27T17:00:33Z</dcterms:created>
  <dcterms:modified xsi:type="dcterms:W3CDTF">2013-01-29T18:45:36Z</dcterms:modified>
</cp:coreProperties>
</file>