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72" r:id="rId2"/>
  </p:sldMasterIdLst>
  <p:notesMasterIdLst>
    <p:notesMasterId r:id="rId23"/>
  </p:notesMasterIdLst>
  <p:sldIdLst>
    <p:sldId id="256" r:id="rId3"/>
    <p:sldId id="258" r:id="rId4"/>
    <p:sldId id="259" r:id="rId5"/>
    <p:sldId id="270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73" r:id="rId14"/>
    <p:sldId id="274" r:id="rId15"/>
    <p:sldId id="272" r:id="rId16"/>
    <p:sldId id="276" r:id="rId17"/>
    <p:sldId id="277" r:id="rId18"/>
    <p:sldId id="269" r:id="rId19"/>
    <p:sldId id="278" r:id="rId20"/>
    <p:sldId id="280" r:id="rId21"/>
    <p:sldId id="279" r:id="rId22"/>
  </p:sldIdLst>
  <p:sldSz cx="9144000" cy="6858000" type="screen4x3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Destaqu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Estilo Médio 2 - Destaqu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618" autoAdjust="0"/>
    <p:restoredTop sz="76949" autoAdjust="0"/>
  </p:normalViewPr>
  <p:slideViewPr>
    <p:cSldViewPr>
      <p:cViewPr>
        <p:scale>
          <a:sx n="80" d="100"/>
          <a:sy n="80" d="100"/>
        </p:scale>
        <p:origin x="-816" y="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086EDD-7416-4343-B493-CF01A1F6DB60}" type="datetimeFigureOut">
              <a:rPr lang="pt-PT" smtClean="0"/>
              <a:pPr/>
              <a:t>30-01-2013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E3493B-116F-40ED-BD55-AC741388FC6E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="" xmlns:p14="http://schemas.microsoft.com/office/powerpoint/2010/main" val="34344497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E3493B-116F-40ED-BD55-AC741388FC6E}" type="slidenum">
              <a:rPr lang="pt-PT" smtClean="0"/>
              <a:pPr/>
              <a:t>1</a:t>
            </a:fld>
            <a:endParaRPr lang="pt-PT"/>
          </a:p>
        </p:txBody>
      </p:sp>
    </p:spTree>
    <p:extLst>
      <p:ext uri="{BB962C8B-B14F-4D97-AF65-F5344CB8AC3E}">
        <p14:creationId xmlns="" xmlns:p14="http://schemas.microsoft.com/office/powerpoint/2010/main" val="23563383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E3493B-116F-40ED-BD55-AC741388FC6E}" type="slidenum">
              <a:rPr lang="pt-PT" smtClean="0"/>
              <a:pPr/>
              <a:t>10</a:t>
            </a:fld>
            <a:endParaRPr lang="pt-PT"/>
          </a:p>
        </p:txBody>
      </p:sp>
    </p:spTree>
    <p:extLst>
      <p:ext uri="{BB962C8B-B14F-4D97-AF65-F5344CB8AC3E}">
        <p14:creationId xmlns="" xmlns:p14="http://schemas.microsoft.com/office/powerpoint/2010/main" val="5072873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E3493B-116F-40ED-BD55-AC741388FC6E}" type="slidenum">
              <a:rPr lang="pt-PT" smtClean="0"/>
              <a:pPr/>
              <a:t>11</a:t>
            </a:fld>
            <a:endParaRPr lang="pt-PT"/>
          </a:p>
        </p:txBody>
      </p:sp>
    </p:spTree>
    <p:extLst>
      <p:ext uri="{BB962C8B-B14F-4D97-AF65-F5344CB8AC3E}">
        <p14:creationId xmlns="" xmlns:p14="http://schemas.microsoft.com/office/powerpoint/2010/main" val="9738506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E3493B-116F-40ED-BD55-AC741388FC6E}" type="slidenum">
              <a:rPr lang="pt-PT" smtClean="0"/>
              <a:pPr/>
              <a:t>12</a:t>
            </a:fld>
            <a:endParaRPr lang="pt-PT"/>
          </a:p>
        </p:txBody>
      </p:sp>
    </p:spTree>
    <p:extLst>
      <p:ext uri="{BB962C8B-B14F-4D97-AF65-F5344CB8AC3E}">
        <p14:creationId xmlns="" xmlns:p14="http://schemas.microsoft.com/office/powerpoint/2010/main" val="9738506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E3493B-116F-40ED-BD55-AC741388FC6E}" type="slidenum">
              <a:rPr lang="pt-PT" smtClean="0"/>
              <a:pPr/>
              <a:t>13</a:t>
            </a:fld>
            <a:endParaRPr lang="pt-PT"/>
          </a:p>
        </p:txBody>
      </p:sp>
    </p:spTree>
    <p:extLst>
      <p:ext uri="{BB962C8B-B14F-4D97-AF65-F5344CB8AC3E}">
        <p14:creationId xmlns="" xmlns:p14="http://schemas.microsoft.com/office/powerpoint/2010/main" val="97385060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E3493B-116F-40ED-BD55-AC741388FC6E}" type="slidenum">
              <a:rPr lang="pt-PT" smtClean="0"/>
              <a:pPr/>
              <a:t>14</a:t>
            </a:fld>
            <a:endParaRPr lang="pt-PT"/>
          </a:p>
        </p:txBody>
      </p:sp>
    </p:spTree>
    <p:extLst>
      <p:ext uri="{BB962C8B-B14F-4D97-AF65-F5344CB8AC3E}">
        <p14:creationId xmlns="" xmlns:p14="http://schemas.microsoft.com/office/powerpoint/2010/main" val="97385060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E3493B-116F-40ED-BD55-AC741388FC6E}" type="slidenum">
              <a:rPr lang="pt-PT" smtClean="0"/>
              <a:pPr/>
              <a:t>15</a:t>
            </a:fld>
            <a:endParaRPr lang="pt-PT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E3493B-116F-40ED-BD55-AC741388FC6E}" type="slidenum">
              <a:rPr lang="pt-PT" smtClean="0"/>
              <a:pPr/>
              <a:t>16</a:t>
            </a:fld>
            <a:endParaRPr lang="pt-PT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E3493B-116F-40ED-BD55-AC741388FC6E}" type="slidenum">
              <a:rPr lang="pt-PT" smtClean="0"/>
              <a:pPr/>
              <a:t>17</a:t>
            </a:fld>
            <a:endParaRPr lang="pt-PT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endParaRPr lang="pt-PT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E3493B-116F-40ED-BD55-AC741388FC6E}" type="slidenum">
              <a:rPr lang="pt-PT" smtClean="0"/>
              <a:pPr/>
              <a:t>18</a:t>
            </a:fld>
            <a:endParaRPr lang="pt-PT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E3493B-116F-40ED-BD55-AC741388FC6E}" type="slidenum">
              <a:rPr lang="pt-PT" smtClean="0"/>
              <a:pPr/>
              <a:t>19</a:t>
            </a:fld>
            <a:endParaRPr lang="pt-P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E3493B-116F-40ED-BD55-AC741388FC6E}" type="slidenum">
              <a:rPr lang="pt-PT" smtClean="0"/>
              <a:pPr/>
              <a:t>2</a:t>
            </a:fld>
            <a:endParaRPr lang="pt-PT" dirty="0"/>
          </a:p>
        </p:txBody>
      </p:sp>
    </p:spTree>
    <p:extLst>
      <p:ext uri="{BB962C8B-B14F-4D97-AF65-F5344CB8AC3E}">
        <p14:creationId xmlns="" xmlns:p14="http://schemas.microsoft.com/office/powerpoint/2010/main" val="138028395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E3493B-116F-40ED-BD55-AC741388FC6E}" type="slidenum">
              <a:rPr lang="pt-PT" smtClean="0"/>
              <a:pPr/>
              <a:t>20</a:t>
            </a:fld>
            <a:endParaRPr lang="pt-P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E3493B-116F-40ED-BD55-AC741388FC6E}" type="slidenum">
              <a:rPr lang="pt-PT" smtClean="0"/>
              <a:pPr/>
              <a:t>3</a:t>
            </a:fld>
            <a:endParaRPr lang="pt-PT"/>
          </a:p>
        </p:txBody>
      </p:sp>
    </p:spTree>
    <p:extLst>
      <p:ext uri="{BB962C8B-B14F-4D97-AF65-F5344CB8AC3E}">
        <p14:creationId xmlns="" xmlns:p14="http://schemas.microsoft.com/office/powerpoint/2010/main" val="24018737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E3493B-116F-40ED-BD55-AC741388FC6E}" type="slidenum">
              <a:rPr lang="pt-PT" smtClean="0"/>
              <a:pPr/>
              <a:t>4</a:t>
            </a:fld>
            <a:endParaRPr lang="pt-PT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E3493B-116F-40ED-BD55-AC741388FC6E}" type="slidenum">
              <a:rPr lang="pt-PT" smtClean="0"/>
              <a:pPr/>
              <a:t>5</a:t>
            </a:fld>
            <a:endParaRPr lang="pt-PT"/>
          </a:p>
        </p:txBody>
      </p:sp>
    </p:spTree>
    <p:extLst>
      <p:ext uri="{BB962C8B-B14F-4D97-AF65-F5344CB8AC3E}">
        <p14:creationId xmlns="" xmlns:p14="http://schemas.microsoft.com/office/powerpoint/2010/main" val="34974021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E3493B-116F-40ED-BD55-AC741388FC6E}" type="slidenum">
              <a:rPr lang="pt-PT" smtClean="0"/>
              <a:pPr/>
              <a:t>6</a:t>
            </a:fld>
            <a:endParaRPr lang="pt-PT"/>
          </a:p>
        </p:txBody>
      </p:sp>
    </p:spTree>
    <p:extLst>
      <p:ext uri="{BB962C8B-B14F-4D97-AF65-F5344CB8AC3E}">
        <p14:creationId xmlns="" xmlns:p14="http://schemas.microsoft.com/office/powerpoint/2010/main" val="21177802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E3493B-116F-40ED-BD55-AC741388FC6E}" type="slidenum">
              <a:rPr lang="pt-PT" smtClean="0"/>
              <a:pPr/>
              <a:t>7</a:t>
            </a:fld>
            <a:endParaRPr lang="pt-PT"/>
          </a:p>
        </p:txBody>
      </p:sp>
    </p:spTree>
    <p:extLst>
      <p:ext uri="{BB962C8B-B14F-4D97-AF65-F5344CB8AC3E}">
        <p14:creationId xmlns="" xmlns:p14="http://schemas.microsoft.com/office/powerpoint/2010/main" val="1339310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E3493B-116F-40ED-BD55-AC741388FC6E}" type="slidenum">
              <a:rPr lang="pt-PT" smtClean="0"/>
              <a:pPr/>
              <a:t>8</a:t>
            </a:fld>
            <a:endParaRPr lang="pt-PT"/>
          </a:p>
        </p:txBody>
      </p:sp>
    </p:spTree>
    <p:extLst>
      <p:ext uri="{BB962C8B-B14F-4D97-AF65-F5344CB8AC3E}">
        <p14:creationId xmlns="" xmlns:p14="http://schemas.microsoft.com/office/powerpoint/2010/main" val="23528108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PT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E3493B-116F-40ED-BD55-AC741388FC6E}" type="slidenum">
              <a:rPr lang="pt-PT" smtClean="0"/>
              <a:pPr/>
              <a:t>9</a:t>
            </a:fld>
            <a:endParaRPr lang="pt-PT"/>
          </a:p>
        </p:txBody>
      </p:sp>
    </p:spTree>
    <p:extLst>
      <p:ext uri="{BB962C8B-B14F-4D97-AF65-F5344CB8AC3E}">
        <p14:creationId xmlns="" xmlns:p14="http://schemas.microsoft.com/office/powerpoint/2010/main" val="13906838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 smtClean="0"/>
              <a:t>Faça clique para editar o estilo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EB4F8A17-DE39-49EC-997C-BCFE137D6423}" type="datetime1">
              <a:rPr lang="pt-PT" smtClean="0"/>
              <a:pPr/>
              <a:t>30-01-2013</a:t>
            </a:fld>
            <a:endParaRPr lang="pt-PT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28663B0-4B5D-42D2-B9DB-68DCC6E0CF1C}" type="slidenum">
              <a:rPr lang="pt-PT" smtClean="0"/>
              <a:pPr/>
              <a:t>‹nº›</a:t>
            </a:fld>
            <a:endParaRPr lang="pt-PT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pt-PT" smtClean="0"/>
              <a:t>FCUP | Produtos Estruturados | Fernando Gomes</a:t>
            </a:r>
            <a:endParaRPr lang="pt-PT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AF0C9-AAD4-40D9-B4C5-F99D9AB96A49}" type="datetime1">
              <a:rPr lang="pt-PT" smtClean="0"/>
              <a:pPr/>
              <a:t>30-01-2013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mtClean="0"/>
              <a:t>FCUP | Produtos Estruturados | Fernando Gomes</a:t>
            </a:r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663B0-4B5D-42D2-B9DB-68DCC6E0CF1C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47319"/>
            <a:ext cx="6705600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47319"/>
            <a:ext cx="1956046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74638"/>
            <a:ext cx="1676400" cy="5851525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B18F9-CCC0-4458-ACA7-02C048FEA14E}" type="datetime1">
              <a:rPr lang="pt-PT" smtClean="0"/>
              <a:pPr/>
              <a:t>30-01-2013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mtClean="0"/>
              <a:t>FCUP | Produtos Estruturados | Fernando Gomes</a:t>
            </a:r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928663B0-4B5D-42D2-B9DB-68DCC6E0CF1C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 smtClean="0"/>
              <a:t>Faça clique para editar o estilo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C83D8-B7F7-415F-905C-3AE8D91704A1}" type="datetime1">
              <a:rPr lang="pt-PT" smtClean="0"/>
              <a:pPr/>
              <a:t>30-01-2013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mtClean="0"/>
              <a:t>FCUP | Produtos Estruturados | Fernando Gomes</a:t>
            </a:r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ECC64-D79D-4D1C-B43A-87F545CC4AE0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="" xmlns:p14="http://schemas.microsoft.com/office/powerpoint/2010/main" val="2258664990"/>
      </p:ext>
    </p:extLst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0842A-1CBD-4DC5-8D75-6FD37A87422E}" type="datetime1">
              <a:rPr lang="pt-PT" smtClean="0"/>
              <a:pPr/>
              <a:t>30-01-2013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mtClean="0"/>
              <a:t>FCUP | Produtos Estruturados | Fernando Gomes</a:t>
            </a:r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ECC64-D79D-4D1C-B43A-87F545CC4AE0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="" xmlns:p14="http://schemas.microsoft.com/office/powerpoint/2010/main" val="2011871400"/>
      </p:ext>
    </p:extLst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6FFB0-21C4-4B36-90D1-7E3D8ADC6926}" type="datetime1">
              <a:rPr lang="pt-PT" smtClean="0"/>
              <a:pPr/>
              <a:t>30-01-2013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mtClean="0"/>
              <a:t>FCUP | Produtos Estruturados | Fernando Gomes</a:t>
            </a:r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ECC64-D79D-4D1C-B43A-87F545CC4AE0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="" xmlns:p14="http://schemas.microsoft.com/office/powerpoint/2010/main" val="1569087146"/>
      </p:ext>
    </p:extLst>
  </p:cSld>
  <p:clrMapOvr>
    <a:masterClrMapping/>
  </p:clrMapOvr>
  <p:transition spd="med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BBAF8-984F-4FBC-B77B-FF981B16E756}" type="datetime1">
              <a:rPr lang="pt-PT" smtClean="0"/>
              <a:pPr/>
              <a:t>30-01-2013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mtClean="0"/>
              <a:t>FCUP | Produtos Estruturados | Fernando Gomes</a:t>
            </a:r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ECC64-D79D-4D1C-B43A-87F545CC4AE0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="" xmlns:p14="http://schemas.microsoft.com/office/powerpoint/2010/main" val="2061825812"/>
      </p:ext>
    </p:extLst>
  </p:cSld>
  <p:clrMapOvr>
    <a:masterClrMapping/>
  </p:clrMapOvr>
  <p:transition spd="med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2249A-E90D-4A39-91E5-2F80C32457EA}" type="datetime1">
              <a:rPr lang="pt-PT" smtClean="0"/>
              <a:pPr/>
              <a:t>30-01-2013</a:t>
            </a:fld>
            <a:endParaRPr lang="pt-PT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mtClean="0"/>
              <a:t>FCUP | Produtos Estruturados | Fernando Gomes</a:t>
            </a:r>
            <a:endParaRPr lang="pt-PT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ECC64-D79D-4D1C-B43A-87F545CC4AE0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="" xmlns:p14="http://schemas.microsoft.com/office/powerpoint/2010/main" val="441653273"/>
      </p:ext>
    </p:extLst>
  </p:cSld>
  <p:clrMapOvr>
    <a:masterClrMapping/>
  </p:clrMapOvr>
  <p:transition spd="med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3A1AF-0A8F-4B33-B90C-F459F9AD54E6}" type="datetime1">
              <a:rPr lang="pt-PT" smtClean="0"/>
              <a:pPr/>
              <a:t>30-01-2013</a:t>
            </a:fld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mtClean="0"/>
              <a:t>FCUP | Produtos Estruturados | Fernando Gomes</a:t>
            </a:r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ECC64-D79D-4D1C-B43A-87F545CC4AE0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="" xmlns:p14="http://schemas.microsoft.com/office/powerpoint/2010/main" val="2030592029"/>
      </p:ext>
    </p:extLst>
  </p:cSld>
  <p:clrMapOvr>
    <a:masterClrMapping/>
  </p:clrMapOvr>
  <p:transition spd="med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A96B3-847A-4EF1-BF58-B8762F2C8A83}" type="datetime1">
              <a:rPr lang="pt-PT" smtClean="0"/>
              <a:pPr/>
              <a:t>30-01-2013</a:t>
            </a:fld>
            <a:endParaRPr lang="pt-PT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mtClean="0"/>
              <a:t>FCUP | Produtos Estruturados | Fernando Gomes</a:t>
            </a:r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ECC64-D79D-4D1C-B43A-87F545CC4AE0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="" xmlns:p14="http://schemas.microsoft.com/office/powerpoint/2010/main" val="967573173"/>
      </p:ext>
    </p:extLst>
  </p:cSld>
  <p:clrMapOvr>
    <a:masterClrMapping/>
  </p:clrMapOvr>
  <p:transition spd="med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5186E-102C-43A7-83A9-D32FA954843B}" type="datetime1">
              <a:rPr lang="pt-PT" smtClean="0"/>
              <a:pPr/>
              <a:t>30-01-2013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mtClean="0"/>
              <a:t>FCUP | Produtos Estruturados | Fernando Gomes</a:t>
            </a:r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ECC64-D79D-4D1C-B43A-87F545CC4AE0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="" xmlns:p14="http://schemas.microsoft.com/office/powerpoint/2010/main" val="821776662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3" y="1719071"/>
            <a:ext cx="8784975" cy="4518242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993C9-A3F1-47B9-BD22-C976EECEC63C}" type="datetime1">
              <a:rPr lang="pt-PT" smtClean="0"/>
              <a:pPr/>
              <a:t>30-01-2013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/>
            </a:lvl1pPr>
          </a:lstStyle>
          <a:p>
            <a:r>
              <a:rPr lang="pt-PT" dirty="0" smtClean="0"/>
              <a:t>FCUP | Produtos Estruturados | Fernando Gomes</a:t>
            </a:r>
            <a:endParaRPr lang="pt-P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/>
            </a:lvl1pPr>
          </a:lstStyle>
          <a:p>
            <a:fld id="{928663B0-4B5D-42D2-B9DB-68DCC6E0CF1C}" type="slidenum">
              <a:rPr lang="pt-PT" smtClean="0"/>
              <a:pPr/>
              <a:t>‹nº›</a:t>
            </a:fld>
            <a:endParaRPr lang="pt-PT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05E61-92D6-465D-BBBD-AEFA2EE51E60}" type="datetime1">
              <a:rPr lang="pt-PT" smtClean="0"/>
              <a:pPr/>
              <a:t>30-01-2013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mtClean="0"/>
              <a:t>FCUP | Produtos Estruturados | Fernando Gomes</a:t>
            </a:r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ECC64-D79D-4D1C-B43A-87F545CC4AE0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="" xmlns:p14="http://schemas.microsoft.com/office/powerpoint/2010/main" val="669219606"/>
      </p:ext>
    </p:extLst>
  </p:cSld>
  <p:clrMapOvr>
    <a:masterClrMapping/>
  </p:clrMapOvr>
  <p:transition spd="med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ECBBF-C2E8-4D77-AB0D-CC4DC418C513}" type="datetime1">
              <a:rPr lang="pt-PT" smtClean="0"/>
              <a:pPr/>
              <a:t>30-01-2013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mtClean="0"/>
              <a:t>FCUP | Produtos Estruturados | Fernando Gomes</a:t>
            </a:r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ECC64-D79D-4D1C-B43A-87F545CC4AE0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="" xmlns:p14="http://schemas.microsoft.com/office/powerpoint/2010/main" val="2004435498"/>
      </p:ext>
    </p:extLst>
  </p:cSld>
  <p:clrMapOvr>
    <a:masterClrMapping/>
  </p:clrMapOvr>
  <p:transition spd="med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9ECBA-37BA-427C-B73C-1F94DE42FEF9}" type="datetime1">
              <a:rPr lang="pt-PT" smtClean="0"/>
              <a:pPr/>
              <a:t>30-01-2013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mtClean="0"/>
              <a:t>FCUP | Produtos Estruturados | Fernando Gomes</a:t>
            </a:r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ECC64-D79D-4D1C-B43A-87F545CC4AE0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="" xmlns:p14="http://schemas.microsoft.com/office/powerpoint/2010/main" val="299779316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0605619-9A1A-469B-B6B2-10834A0F7627}" type="datetime1">
              <a:rPr lang="pt-PT" smtClean="0"/>
              <a:pPr/>
              <a:t>30-01-2013</a:t>
            </a:fld>
            <a:endParaRPr lang="pt-PT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928663B0-4B5D-42D2-B9DB-68DCC6E0CF1C}" type="slidenum">
              <a:rPr lang="pt-PT" smtClean="0"/>
              <a:pPr/>
              <a:t>‹nº›</a:t>
            </a:fld>
            <a:endParaRPr lang="pt-PT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pt-PT" smtClean="0"/>
              <a:t>FCUP | Produtos Estruturados | Fernando Gomes</a:t>
            </a:r>
            <a:endParaRPr lang="pt-PT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81524-2263-49F1-A2C0-DCAB8A9CC38E}" type="datetime1">
              <a:rPr lang="pt-PT" smtClean="0"/>
              <a:pPr/>
              <a:t>30-01-2013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mtClean="0"/>
              <a:t>FCUP | Produtos Estruturados | Fernando Gomes</a:t>
            </a:r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663B0-4B5D-42D2-B9DB-68DCC6E0CF1C}" type="slidenum">
              <a:rPr lang="pt-PT" smtClean="0"/>
              <a:pPr/>
              <a:t>‹nº›</a:t>
            </a:fld>
            <a:endParaRPr lang="pt-PT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C4C87-70BA-4170-B53E-E8AC241D1096}" type="datetime1">
              <a:rPr lang="pt-PT" smtClean="0"/>
              <a:pPr/>
              <a:t>30-01-2013</a:t>
            </a:fld>
            <a:endParaRPr lang="pt-P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mtClean="0"/>
              <a:t>FCUP | Produtos Estruturados | Fernando Gomes</a:t>
            </a:r>
            <a:endParaRPr lang="pt-P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663B0-4B5D-42D2-B9DB-68DCC6E0CF1C}" type="slidenum">
              <a:rPr lang="pt-PT" smtClean="0"/>
              <a:pPr/>
              <a:t>‹nº›</a:t>
            </a:fld>
            <a:endParaRPr lang="pt-PT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80283-6932-4C5E-88A6-8691CFEDB6B6}" type="datetime1">
              <a:rPr lang="pt-PT" smtClean="0"/>
              <a:pPr/>
              <a:t>30-01-2013</a:t>
            </a:fld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mtClean="0"/>
              <a:t>FCUP | Produtos Estruturados | Fernando Gomes</a:t>
            </a:r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663B0-4B5D-42D2-B9DB-68DCC6E0CF1C}" type="slidenum">
              <a:rPr lang="pt-PT" smtClean="0"/>
              <a:pPr/>
              <a:t>‹nº›</a:t>
            </a:fld>
            <a:endParaRPr lang="pt-PT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0919"/>
            <a:ext cx="8831802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666DC-85E7-4761-B319-AE004D411030}" type="datetime1">
              <a:rPr lang="pt-PT" smtClean="0"/>
              <a:pPr/>
              <a:t>30-01-2013</a:t>
            </a:fld>
            <a:endParaRPr lang="pt-P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mtClean="0"/>
              <a:t>FCUP | Produtos Estruturados | Fernando Gomes</a:t>
            </a:r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663B0-4B5D-42D2-B9DB-68DCC6E0CF1C}" type="slidenum">
              <a:rPr lang="pt-PT" smtClean="0"/>
              <a:pPr/>
              <a:t>‹nº›</a:t>
            </a:fld>
            <a:endParaRPr lang="pt-PT"/>
          </a:p>
        </p:txBody>
      </p:sp>
      <p:cxnSp>
        <p:nvCxnSpPr>
          <p:cNvPr id="6" name="Conexão recta 5"/>
          <p:cNvCxnSpPr/>
          <p:nvPr userDrawn="1"/>
        </p:nvCxnSpPr>
        <p:spPr>
          <a:xfrm>
            <a:off x="0" y="6597352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152400" y="152400"/>
            <a:ext cx="67056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5867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DB9ED-2E5A-4AD2-B561-13A1F1D50E8C}" type="datetime1">
              <a:rPr lang="pt-PT" smtClean="0"/>
              <a:pPr/>
              <a:t>30-01-2013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mtClean="0"/>
              <a:t>FCUP | Produtos Estruturados | Fernando Gomes</a:t>
            </a:r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28663B0-4B5D-42D2-B9DB-68DCC6E0CF1C}" type="slidenum">
              <a:rPr lang="pt-PT" smtClean="0"/>
              <a:pPr/>
              <a:t>‹nº›</a:t>
            </a:fld>
            <a:endParaRPr lang="pt-PT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0"/>
            <a:ext cx="67056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PT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6764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6EA08-D063-4B6D-BD31-1D14A1E2DB8B}" type="datetime1">
              <a:rPr lang="pt-PT" smtClean="0"/>
              <a:pPr/>
              <a:t>30-01-2013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mtClean="0"/>
              <a:t>FCUP | Produtos Estruturados | Fernando Gomes</a:t>
            </a:r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663B0-4B5D-42D2-B9DB-68DCC6E0CF1C}" type="slidenum">
              <a:rPr lang="pt-PT" smtClean="0"/>
              <a:pPr/>
              <a:t>‹nº›</a:t>
            </a:fld>
            <a:endParaRPr lang="pt-PT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4971"/>
            <a:ext cx="8831802" cy="50454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1719071"/>
            <a:ext cx="8407893" cy="45182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E387802B-E486-4392-B44A-75D195D011FA}" type="datetime1">
              <a:rPr lang="pt-PT" smtClean="0"/>
              <a:pPr/>
              <a:t>30-01-2013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7584" y="6561287"/>
            <a:ext cx="7488832" cy="3240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r>
              <a:rPr lang="pt-PT" smtClean="0"/>
              <a:t>FCUP | Produtos Estruturados | Fernando Gomes</a:t>
            </a:r>
            <a:endParaRPr lang="pt-P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680" y="6586175"/>
            <a:ext cx="582966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fld id="{928663B0-4B5D-42D2-B9DB-68DCC6E0CF1C}" type="slidenum">
              <a:rPr lang="pt-PT" smtClean="0"/>
              <a:pPr/>
              <a:t>‹nº›</a:t>
            </a:fld>
            <a:endParaRPr lang="pt-PT"/>
          </a:p>
        </p:txBody>
      </p:sp>
      <p:cxnSp>
        <p:nvCxnSpPr>
          <p:cNvPr id="10" name="Conexão recta 9"/>
          <p:cNvCxnSpPr/>
          <p:nvPr userDrawn="1"/>
        </p:nvCxnSpPr>
        <p:spPr>
          <a:xfrm>
            <a:off x="0" y="6597352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>
    <p:fade/>
  </p:transition>
  <p:timing>
    <p:tnLst>
      <p:par>
        <p:cTn id="1" dur="indefinite" restart="never" nodeType="tmRoot"/>
      </p:par>
    </p:tnLst>
  </p:timing>
  <p:hf hdr="0" dt="0"/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68489D-7744-4018-9C25-3AD7CACF11D2}" type="datetime1">
              <a:rPr lang="pt-PT" smtClean="0"/>
              <a:pPr/>
              <a:t>30-01-2013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pt-PT" smtClean="0"/>
              <a:t>FCUP | Produtos Estruturados | Fernando Gomes</a:t>
            </a:r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CECC64-D79D-4D1C-B43A-87F545CC4AE0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="" xmlns:p14="http://schemas.microsoft.com/office/powerpoint/2010/main" val="32607304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med">
    <p:fade/>
  </p:transition>
  <p:timing>
    <p:tnLst>
      <p:par>
        <p:cTn id="1" dur="indefinite" restart="never" nodeType="tmRoot"/>
      </p:par>
    </p:tnLst>
  </p:timing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395536" y="2132856"/>
            <a:ext cx="6324600" cy="1828800"/>
          </a:xfrm>
        </p:spPr>
        <p:txBody>
          <a:bodyPr/>
          <a:lstStyle/>
          <a:p>
            <a:pPr algn="ctr"/>
            <a:r>
              <a:rPr lang="en-US" sz="3000" dirty="0" smtClean="0"/>
              <a:t>Derivatives Clearing, Default Risk, and Insurance</a:t>
            </a:r>
            <a:endParaRPr lang="pt-PT" sz="3000" dirty="0"/>
          </a:p>
        </p:txBody>
      </p:sp>
      <p:sp>
        <p:nvSpPr>
          <p:cNvPr id="2" name="CaixaDeTexto 1"/>
          <p:cNvSpPr txBox="1"/>
          <p:nvPr/>
        </p:nvSpPr>
        <p:spPr>
          <a:xfrm>
            <a:off x="395536" y="5085184"/>
            <a:ext cx="61926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dirty="0" smtClean="0">
                <a:solidFill>
                  <a:schemeClr val="bg2"/>
                </a:solidFill>
              </a:rPr>
              <a:t>Faculdade de Ciências da Universidade do Porto</a:t>
            </a:r>
          </a:p>
          <a:p>
            <a:pPr algn="ctr"/>
            <a:endParaRPr lang="pt-PT" dirty="0" smtClean="0">
              <a:solidFill>
                <a:schemeClr val="bg2"/>
              </a:solidFill>
            </a:endParaRPr>
          </a:p>
          <a:p>
            <a:pPr algn="ctr"/>
            <a:endParaRPr lang="pt-PT" dirty="0">
              <a:solidFill>
                <a:schemeClr val="bg2"/>
              </a:solidFill>
            </a:endParaRPr>
          </a:p>
          <a:p>
            <a:pPr algn="ctr"/>
            <a:r>
              <a:rPr lang="pt-PT" dirty="0" smtClean="0">
                <a:solidFill>
                  <a:schemeClr val="bg2"/>
                </a:solidFill>
              </a:rPr>
              <a:t>Fernando Gomes - 090370158</a:t>
            </a:r>
            <a:endParaRPr lang="pt-PT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237453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>
          <a:xfrm>
            <a:off x="827584" y="6533903"/>
            <a:ext cx="7488832" cy="324097"/>
          </a:xfrm>
        </p:spPr>
        <p:txBody>
          <a:bodyPr/>
          <a:lstStyle/>
          <a:p>
            <a:r>
              <a:rPr lang="pt-PT" dirty="0" smtClean="0"/>
              <a:t>FCUP | </a:t>
            </a:r>
            <a:r>
              <a:rPr lang="pt-PT" dirty="0" err="1" smtClean="0"/>
              <a:t>Derivatives</a:t>
            </a:r>
            <a:r>
              <a:rPr lang="pt-PT" dirty="0" smtClean="0"/>
              <a:t> Clearing, </a:t>
            </a:r>
            <a:r>
              <a:rPr lang="pt-PT" dirty="0" err="1" smtClean="0"/>
              <a:t>Default</a:t>
            </a:r>
            <a:r>
              <a:rPr lang="pt-PT" dirty="0" smtClean="0"/>
              <a:t> </a:t>
            </a:r>
            <a:r>
              <a:rPr lang="pt-PT" dirty="0" err="1" smtClean="0"/>
              <a:t>Risk</a:t>
            </a:r>
            <a:r>
              <a:rPr lang="pt-PT" dirty="0" smtClean="0"/>
              <a:t> </a:t>
            </a:r>
            <a:r>
              <a:rPr lang="pt-PT" dirty="0" err="1" smtClean="0"/>
              <a:t>and</a:t>
            </a:r>
            <a:r>
              <a:rPr lang="pt-PT" dirty="0" smtClean="0"/>
              <a:t> </a:t>
            </a:r>
            <a:r>
              <a:rPr lang="pt-PT" dirty="0" err="1" smtClean="0"/>
              <a:t>Insurance</a:t>
            </a:r>
            <a:r>
              <a:rPr lang="pt-PT" dirty="0" smtClean="0"/>
              <a:t>| Fernando Gomes</a:t>
            </a:r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663B0-4B5D-42D2-B9DB-68DCC6E0CF1C}" type="slidenum">
              <a:rPr lang="pt-PT" smtClean="0"/>
              <a:pPr/>
              <a:t>10</a:t>
            </a:fld>
            <a:endParaRPr lang="pt-PT"/>
          </a:p>
        </p:txBody>
      </p:sp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z="2800" dirty="0" smtClean="0"/>
              <a:t>Análise do risco (</a:t>
            </a:r>
            <a:r>
              <a:rPr lang="pt-PT" sz="2800" dirty="0" err="1" smtClean="0"/>
              <a:t>cont</a:t>
            </a:r>
            <a:r>
              <a:rPr lang="pt-PT" sz="2800" dirty="0" smtClean="0"/>
              <a:t>.)</a:t>
            </a:r>
            <a:endParaRPr lang="pt-PT" sz="2800" dirty="0"/>
          </a:p>
        </p:txBody>
      </p:sp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1552961"/>
            <a:ext cx="6336704" cy="4972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Marcador de Posição de Conteúdo 5"/>
          <p:cNvSpPr>
            <a:spLocks noGrp="1"/>
          </p:cNvSpPr>
          <p:nvPr>
            <p:ph idx="1"/>
          </p:nvPr>
        </p:nvSpPr>
        <p:spPr>
          <a:xfrm>
            <a:off x="251520" y="1719070"/>
            <a:ext cx="2304255" cy="5138930"/>
          </a:xfrm>
        </p:spPr>
        <p:txBody>
          <a:bodyPr>
            <a:normAutofit/>
          </a:bodyPr>
          <a:lstStyle/>
          <a:p>
            <a:r>
              <a:rPr lang="pt-PT" sz="1200" dirty="0" smtClean="0"/>
              <a:t>V</a:t>
            </a:r>
            <a:r>
              <a:rPr lang="pt-PT" sz="1200" baseline="-25000" dirty="0" smtClean="0"/>
              <a:t>H </a:t>
            </a:r>
            <a:r>
              <a:rPr lang="pt-PT" sz="1200" dirty="0" smtClean="0"/>
              <a:t>, margem de variação das contas da casa</a:t>
            </a:r>
          </a:p>
          <a:p>
            <a:r>
              <a:rPr lang="pt-PT" sz="1200" dirty="0" smtClean="0"/>
              <a:t>B</a:t>
            </a:r>
            <a:r>
              <a:rPr lang="pt-PT" sz="1200" baseline="-25000" dirty="0" smtClean="0"/>
              <a:t>H </a:t>
            </a:r>
            <a:r>
              <a:rPr lang="pt-PT" sz="1200" dirty="0" smtClean="0"/>
              <a:t>, margem de garantia das contas da casa</a:t>
            </a:r>
          </a:p>
          <a:p>
            <a:r>
              <a:rPr lang="pt-PT" sz="1200" dirty="0" smtClean="0"/>
              <a:t>V</a:t>
            </a:r>
            <a:r>
              <a:rPr lang="pt-PT" sz="1200" baseline="-25000" dirty="0" smtClean="0"/>
              <a:t>H</a:t>
            </a:r>
            <a:r>
              <a:rPr lang="pt-PT" sz="1200" dirty="0" smtClean="0"/>
              <a:t>/B</a:t>
            </a:r>
            <a:r>
              <a:rPr lang="pt-PT" sz="1200" baseline="-25000" dirty="0" smtClean="0"/>
              <a:t>H</a:t>
            </a:r>
            <a:r>
              <a:rPr lang="pt-PT" sz="1200" dirty="0" smtClean="0"/>
              <a:t> , fração de ganho ou perda num dado dia para as contas da casa</a:t>
            </a:r>
          </a:p>
          <a:p>
            <a:r>
              <a:rPr lang="pt-PT" sz="1200" dirty="0" smtClean="0"/>
              <a:t>|V</a:t>
            </a:r>
            <a:r>
              <a:rPr lang="pt-PT" sz="1200" baseline="-25000" dirty="0" smtClean="0"/>
              <a:t>H</a:t>
            </a:r>
            <a:r>
              <a:rPr lang="pt-PT" sz="1200" dirty="0" smtClean="0"/>
              <a:t>|, valor absoluto da margem de variação das contas da casa</a:t>
            </a:r>
          </a:p>
          <a:p>
            <a:r>
              <a:rPr lang="pt-PT" sz="1200" dirty="0" smtClean="0"/>
              <a:t>|V</a:t>
            </a:r>
            <a:r>
              <a:rPr lang="pt-PT" sz="1200" baseline="-25000" dirty="0" smtClean="0"/>
              <a:t>H</a:t>
            </a:r>
            <a:r>
              <a:rPr lang="pt-PT" sz="1200" dirty="0" smtClean="0"/>
              <a:t> |/B</a:t>
            </a:r>
            <a:r>
              <a:rPr lang="pt-PT" sz="1200" baseline="-25000" dirty="0" smtClean="0"/>
              <a:t>H</a:t>
            </a:r>
            <a:r>
              <a:rPr lang="pt-PT" sz="1200" dirty="0" smtClean="0"/>
              <a:t> ,</a:t>
            </a:r>
            <a:r>
              <a:rPr lang="pt-PT" sz="1200" baseline="-25000" dirty="0" smtClean="0"/>
              <a:t> </a:t>
            </a:r>
            <a:r>
              <a:rPr lang="pt-PT" sz="1200" dirty="0" smtClean="0">
                <a:solidFill>
                  <a:schemeClr val="tx1"/>
                </a:solidFill>
              </a:rPr>
              <a:t>valor absoluto da relação entre as margens de variação e a margem de garantia</a:t>
            </a:r>
          </a:p>
          <a:p>
            <a:r>
              <a:rPr lang="pt-PT" sz="1200" dirty="0" smtClean="0">
                <a:solidFill>
                  <a:schemeClr val="tx1"/>
                </a:solidFill>
              </a:rPr>
              <a:t>Analogamente para as contas de clientes</a:t>
            </a:r>
            <a:endParaRPr lang="pt-PT" sz="1200" dirty="0" smtClean="0"/>
          </a:p>
        </p:txBody>
      </p:sp>
    </p:spTree>
    <p:extLst>
      <p:ext uri="{BB962C8B-B14F-4D97-AF65-F5344CB8AC3E}">
        <p14:creationId xmlns="" xmlns:p14="http://schemas.microsoft.com/office/powerpoint/2010/main" val="167970668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dirty="0" smtClean="0"/>
              <a:t>FCUP | </a:t>
            </a:r>
            <a:r>
              <a:rPr lang="pt-PT" dirty="0" err="1" smtClean="0"/>
              <a:t>Derivatives</a:t>
            </a:r>
            <a:r>
              <a:rPr lang="pt-PT" dirty="0" smtClean="0"/>
              <a:t> Clearing, </a:t>
            </a:r>
            <a:r>
              <a:rPr lang="pt-PT" dirty="0" err="1" smtClean="0"/>
              <a:t>Default</a:t>
            </a:r>
            <a:r>
              <a:rPr lang="pt-PT" dirty="0" smtClean="0"/>
              <a:t> </a:t>
            </a:r>
            <a:r>
              <a:rPr lang="pt-PT" dirty="0" err="1" smtClean="0"/>
              <a:t>Risk</a:t>
            </a:r>
            <a:r>
              <a:rPr lang="pt-PT" dirty="0" smtClean="0"/>
              <a:t> </a:t>
            </a:r>
            <a:r>
              <a:rPr lang="pt-PT" dirty="0" err="1" smtClean="0"/>
              <a:t>and</a:t>
            </a:r>
            <a:r>
              <a:rPr lang="pt-PT" dirty="0" smtClean="0"/>
              <a:t> </a:t>
            </a:r>
            <a:r>
              <a:rPr lang="pt-PT" dirty="0" err="1" smtClean="0"/>
              <a:t>Insurance</a:t>
            </a:r>
            <a:r>
              <a:rPr lang="pt-PT" dirty="0" smtClean="0"/>
              <a:t>| Fernando Gomes</a:t>
            </a:r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663B0-4B5D-42D2-B9DB-68DCC6E0CF1C}" type="slidenum">
              <a:rPr lang="pt-PT" smtClean="0"/>
              <a:pPr/>
              <a:t>11</a:t>
            </a:fld>
            <a:endParaRPr lang="pt-PT"/>
          </a:p>
        </p:txBody>
      </p:sp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z="2800" dirty="0" smtClean="0"/>
              <a:t>Análise do risco (</a:t>
            </a:r>
            <a:r>
              <a:rPr lang="pt-PT" sz="2800" dirty="0" err="1" smtClean="0"/>
              <a:t>cont</a:t>
            </a:r>
            <a:r>
              <a:rPr lang="pt-PT" sz="2800" dirty="0" smtClean="0"/>
              <a:t>.)</a:t>
            </a:r>
            <a:endParaRPr lang="pt-PT" sz="28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4" y="1631087"/>
            <a:ext cx="6264696" cy="4894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Marcador de Posição de Conteúdo 5"/>
          <p:cNvSpPr>
            <a:spLocks noGrp="1"/>
          </p:cNvSpPr>
          <p:nvPr>
            <p:ph idx="1"/>
          </p:nvPr>
        </p:nvSpPr>
        <p:spPr>
          <a:xfrm>
            <a:off x="251520" y="1700808"/>
            <a:ext cx="2304256" cy="4968552"/>
          </a:xfrm>
        </p:spPr>
        <p:txBody>
          <a:bodyPr>
            <a:normAutofit/>
          </a:bodyPr>
          <a:lstStyle/>
          <a:p>
            <a:r>
              <a:rPr lang="pt-PT" sz="1200" dirty="0" smtClean="0"/>
              <a:t>V</a:t>
            </a:r>
            <a:r>
              <a:rPr lang="pt-PT" sz="1200" baseline="-25000" dirty="0" smtClean="0"/>
              <a:t>H </a:t>
            </a:r>
            <a:r>
              <a:rPr lang="pt-PT" sz="1200" dirty="0" smtClean="0"/>
              <a:t>, margem de variação das contas da casa</a:t>
            </a:r>
          </a:p>
          <a:p>
            <a:r>
              <a:rPr lang="pt-PT" sz="1200" dirty="0" smtClean="0"/>
              <a:t>B</a:t>
            </a:r>
            <a:r>
              <a:rPr lang="pt-PT" sz="1200" baseline="-25000" dirty="0" smtClean="0"/>
              <a:t>H </a:t>
            </a:r>
            <a:r>
              <a:rPr lang="pt-PT" sz="1200" dirty="0" smtClean="0"/>
              <a:t>, margem de garantia das contas da casa</a:t>
            </a:r>
          </a:p>
          <a:p>
            <a:r>
              <a:rPr lang="pt-PT" sz="1200" dirty="0" smtClean="0"/>
              <a:t>V</a:t>
            </a:r>
            <a:r>
              <a:rPr lang="pt-PT" sz="1200" baseline="-25000" dirty="0" smtClean="0"/>
              <a:t>H</a:t>
            </a:r>
            <a:r>
              <a:rPr lang="pt-PT" sz="1200" dirty="0" smtClean="0"/>
              <a:t>/B</a:t>
            </a:r>
            <a:r>
              <a:rPr lang="pt-PT" sz="1200" baseline="-25000" dirty="0" smtClean="0"/>
              <a:t>H</a:t>
            </a:r>
            <a:r>
              <a:rPr lang="pt-PT" sz="1200" dirty="0" smtClean="0"/>
              <a:t> , fração de ganho ou perda num dado dia para as contas da casa</a:t>
            </a:r>
          </a:p>
          <a:p>
            <a:r>
              <a:rPr lang="pt-PT" sz="1200" dirty="0" smtClean="0"/>
              <a:t>|V</a:t>
            </a:r>
            <a:r>
              <a:rPr lang="pt-PT" sz="1200" baseline="-25000" dirty="0" smtClean="0"/>
              <a:t>H</a:t>
            </a:r>
            <a:r>
              <a:rPr lang="pt-PT" sz="1200" dirty="0" smtClean="0"/>
              <a:t>|, valor absoluto da margem de variação das contas da casa</a:t>
            </a:r>
          </a:p>
          <a:p>
            <a:r>
              <a:rPr lang="pt-PT" sz="1200" dirty="0" smtClean="0"/>
              <a:t>|V</a:t>
            </a:r>
            <a:r>
              <a:rPr lang="pt-PT" sz="1200" baseline="-25000" dirty="0" smtClean="0"/>
              <a:t>H</a:t>
            </a:r>
            <a:r>
              <a:rPr lang="pt-PT" sz="1200" dirty="0" smtClean="0"/>
              <a:t> |/B</a:t>
            </a:r>
            <a:r>
              <a:rPr lang="pt-PT" sz="1200" baseline="-25000" dirty="0" smtClean="0"/>
              <a:t>H</a:t>
            </a:r>
            <a:r>
              <a:rPr lang="pt-PT" sz="1200" dirty="0" smtClean="0"/>
              <a:t> ,</a:t>
            </a:r>
            <a:r>
              <a:rPr lang="pt-PT" sz="1200" baseline="-25000" dirty="0" smtClean="0"/>
              <a:t> </a:t>
            </a:r>
            <a:r>
              <a:rPr lang="pt-PT" sz="1200" dirty="0" smtClean="0">
                <a:solidFill>
                  <a:schemeClr val="tx1"/>
                </a:solidFill>
              </a:rPr>
              <a:t>valor absoluto da relação entre as margens de variação e a margem de garantia</a:t>
            </a:r>
          </a:p>
          <a:p>
            <a:r>
              <a:rPr lang="pt-PT" sz="1200" dirty="0" smtClean="0">
                <a:solidFill>
                  <a:schemeClr val="tx1"/>
                </a:solidFill>
              </a:rPr>
              <a:t>Analogamente para as contas de clientes</a:t>
            </a:r>
            <a:endParaRPr lang="pt-PT" sz="1200" dirty="0" smtClean="0"/>
          </a:p>
        </p:txBody>
      </p:sp>
    </p:spTree>
    <p:extLst>
      <p:ext uri="{BB962C8B-B14F-4D97-AF65-F5344CB8AC3E}">
        <p14:creationId xmlns="" xmlns:p14="http://schemas.microsoft.com/office/powerpoint/2010/main" val="251086709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dirty="0" smtClean="0"/>
              <a:t>FCUP | </a:t>
            </a:r>
            <a:r>
              <a:rPr lang="pt-PT" dirty="0" err="1" smtClean="0"/>
              <a:t>Derivatives</a:t>
            </a:r>
            <a:r>
              <a:rPr lang="pt-PT" dirty="0" smtClean="0"/>
              <a:t> Clearing, </a:t>
            </a:r>
            <a:r>
              <a:rPr lang="pt-PT" dirty="0" err="1" smtClean="0"/>
              <a:t>Default</a:t>
            </a:r>
            <a:r>
              <a:rPr lang="pt-PT" dirty="0" smtClean="0"/>
              <a:t> </a:t>
            </a:r>
            <a:r>
              <a:rPr lang="pt-PT" dirty="0" err="1" smtClean="0"/>
              <a:t>Risk</a:t>
            </a:r>
            <a:r>
              <a:rPr lang="pt-PT" dirty="0" smtClean="0"/>
              <a:t> </a:t>
            </a:r>
            <a:r>
              <a:rPr lang="pt-PT" dirty="0" err="1" smtClean="0"/>
              <a:t>and</a:t>
            </a:r>
            <a:r>
              <a:rPr lang="pt-PT" dirty="0" smtClean="0"/>
              <a:t> </a:t>
            </a:r>
            <a:r>
              <a:rPr lang="pt-PT" dirty="0" err="1" smtClean="0"/>
              <a:t>Insurance</a:t>
            </a:r>
            <a:r>
              <a:rPr lang="pt-PT" dirty="0" smtClean="0"/>
              <a:t>| Fernando Gomes</a:t>
            </a:r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663B0-4B5D-42D2-B9DB-68DCC6E0CF1C}" type="slidenum">
              <a:rPr lang="pt-PT" smtClean="0"/>
              <a:pPr/>
              <a:t>12</a:t>
            </a:fld>
            <a:endParaRPr lang="pt-PT"/>
          </a:p>
        </p:txBody>
      </p:sp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z="2800" dirty="0" smtClean="0"/>
              <a:t>Análise do risco (</a:t>
            </a:r>
            <a:r>
              <a:rPr lang="pt-PT" sz="2800" dirty="0" err="1" smtClean="0"/>
              <a:t>cont</a:t>
            </a:r>
            <a:r>
              <a:rPr lang="pt-PT" sz="2800" dirty="0" smtClean="0"/>
              <a:t>.)</a:t>
            </a:r>
            <a:endParaRPr lang="pt-PT" sz="2800" dirty="0"/>
          </a:p>
        </p:txBody>
      </p:sp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4" y="1700808"/>
            <a:ext cx="6334465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Marcador de Posição de Conteúdo 5"/>
          <p:cNvSpPr>
            <a:spLocks noGrp="1"/>
          </p:cNvSpPr>
          <p:nvPr>
            <p:ph idx="1"/>
          </p:nvPr>
        </p:nvSpPr>
        <p:spPr>
          <a:xfrm>
            <a:off x="251520" y="1700808"/>
            <a:ext cx="2304380" cy="4878387"/>
          </a:xfrm>
        </p:spPr>
        <p:txBody>
          <a:bodyPr>
            <a:normAutofit/>
          </a:bodyPr>
          <a:lstStyle/>
          <a:p>
            <a:r>
              <a:rPr lang="pt-PT" sz="1200" dirty="0" smtClean="0"/>
              <a:t>V</a:t>
            </a:r>
            <a:r>
              <a:rPr lang="pt-PT" sz="1200" baseline="-25000" dirty="0" smtClean="0"/>
              <a:t>H </a:t>
            </a:r>
            <a:r>
              <a:rPr lang="pt-PT" sz="1200" dirty="0" smtClean="0"/>
              <a:t>, margem de variação das contas da casa</a:t>
            </a:r>
          </a:p>
          <a:p>
            <a:r>
              <a:rPr lang="pt-PT" sz="1200" dirty="0" smtClean="0"/>
              <a:t>B</a:t>
            </a:r>
            <a:r>
              <a:rPr lang="pt-PT" sz="1200" baseline="-25000" dirty="0" smtClean="0"/>
              <a:t>H </a:t>
            </a:r>
            <a:r>
              <a:rPr lang="pt-PT" sz="1200" dirty="0" smtClean="0"/>
              <a:t>, margem de garantia das contas da casa</a:t>
            </a:r>
          </a:p>
          <a:p>
            <a:r>
              <a:rPr lang="pt-PT" sz="1200" dirty="0" smtClean="0"/>
              <a:t>V</a:t>
            </a:r>
            <a:r>
              <a:rPr lang="pt-PT" sz="1200" baseline="-25000" dirty="0" smtClean="0"/>
              <a:t>H</a:t>
            </a:r>
            <a:r>
              <a:rPr lang="pt-PT" sz="1200" dirty="0" smtClean="0"/>
              <a:t>/B</a:t>
            </a:r>
            <a:r>
              <a:rPr lang="pt-PT" sz="1200" baseline="-25000" dirty="0" smtClean="0"/>
              <a:t>H</a:t>
            </a:r>
            <a:r>
              <a:rPr lang="pt-PT" sz="1200" dirty="0" smtClean="0"/>
              <a:t> , fração de ganho ou perda num dado dia para as contas da casa</a:t>
            </a:r>
          </a:p>
          <a:p>
            <a:r>
              <a:rPr lang="pt-PT" sz="1200" dirty="0" smtClean="0"/>
              <a:t>|V</a:t>
            </a:r>
            <a:r>
              <a:rPr lang="pt-PT" sz="1200" baseline="-25000" dirty="0" smtClean="0"/>
              <a:t>H</a:t>
            </a:r>
            <a:r>
              <a:rPr lang="pt-PT" sz="1200" dirty="0" smtClean="0"/>
              <a:t>|, valor absoluto da margem de variação das contas da casa</a:t>
            </a:r>
          </a:p>
          <a:p>
            <a:r>
              <a:rPr lang="pt-PT" sz="1200" dirty="0" smtClean="0"/>
              <a:t>|V</a:t>
            </a:r>
            <a:r>
              <a:rPr lang="pt-PT" sz="1200" baseline="-25000" dirty="0" smtClean="0"/>
              <a:t>H</a:t>
            </a:r>
            <a:r>
              <a:rPr lang="pt-PT" sz="1200" dirty="0" smtClean="0"/>
              <a:t> |/B</a:t>
            </a:r>
            <a:r>
              <a:rPr lang="pt-PT" sz="1200" baseline="-25000" dirty="0" smtClean="0"/>
              <a:t>H</a:t>
            </a:r>
            <a:r>
              <a:rPr lang="pt-PT" sz="1200" dirty="0" smtClean="0"/>
              <a:t> ,</a:t>
            </a:r>
            <a:r>
              <a:rPr lang="pt-PT" sz="1200" baseline="-25000" dirty="0" smtClean="0"/>
              <a:t> </a:t>
            </a:r>
            <a:r>
              <a:rPr lang="pt-PT" sz="1200" dirty="0" smtClean="0">
                <a:solidFill>
                  <a:schemeClr val="tx1"/>
                </a:solidFill>
              </a:rPr>
              <a:t>valor absoluto da relação entre as margens de variação e a margem de garantia</a:t>
            </a:r>
          </a:p>
          <a:p>
            <a:r>
              <a:rPr lang="pt-PT" sz="1200" dirty="0" smtClean="0">
                <a:solidFill>
                  <a:schemeClr val="tx1"/>
                </a:solidFill>
              </a:rPr>
              <a:t>Analogamente para as contas de clientes</a:t>
            </a:r>
            <a:endParaRPr lang="pt-PT" sz="1200" dirty="0" smtClean="0"/>
          </a:p>
        </p:txBody>
      </p:sp>
    </p:spTree>
    <p:extLst>
      <p:ext uri="{BB962C8B-B14F-4D97-AF65-F5344CB8AC3E}">
        <p14:creationId xmlns="" xmlns:p14="http://schemas.microsoft.com/office/powerpoint/2010/main" val="251086709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dirty="0" smtClean="0"/>
              <a:t>FCUP | </a:t>
            </a:r>
            <a:r>
              <a:rPr lang="pt-PT" dirty="0" err="1" smtClean="0"/>
              <a:t>Derivatives</a:t>
            </a:r>
            <a:r>
              <a:rPr lang="pt-PT" dirty="0" smtClean="0"/>
              <a:t> Clearing, </a:t>
            </a:r>
            <a:r>
              <a:rPr lang="pt-PT" dirty="0" err="1" smtClean="0"/>
              <a:t>Default</a:t>
            </a:r>
            <a:r>
              <a:rPr lang="pt-PT" dirty="0" smtClean="0"/>
              <a:t> </a:t>
            </a:r>
            <a:r>
              <a:rPr lang="pt-PT" dirty="0" err="1" smtClean="0"/>
              <a:t>Risk</a:t>
            </a:r>
            <a:r>
              <a:rPr lang="pt-PT" dirty="0" smtClean="0"/>
              <a:t> </a:t>
            </a:r>
            <a:r>
              <a:rPr lang="pt-PT" dirty="0" err="1" smtClean="0"/>
              <a:t>and</a:t>
            </a:r>
            <a:r>
              <a:rPr lang="pt-PT" dirty="0" smtClean="0"/>
              <a:t> </a:t>
            </a:r>
            <a:r>
              <a:rPr lang="pt-PT" dirty="0" err="1" smtClean="0"/>
              <a:t>Insurance</a:t>
            </a:r>
            <a:r>
              <a:rPr lang="pt-PT" dirty="0" smtClean="0"/>
              <a:t>| Fernando Gomes</a:t>
            </a:r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663B0-4B5D-42D2-B9DB-68DCC6E0CF1C}" type="slidenum">
              <a:rPr lang="pt-PT" smtClean="0"/>
              <a:pPr/>
              <a:t>13</a:t>
            </a:fld>
            <a:endParaRPr lang="pt-PT"/>
          </a:p>
        </p:txBody>
      </p:sp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z="2800" dirty="0" smtClean="0"/>
              <a:t>Análise do risco (</a:t>
            </a:r>
            <a:r>
              <a:rPr lang="pt-PT" sz="2800" dirty="0" err="1" smtClean="0"/>
              <a:t>cont</a:t>
            </a:r>
            <a:r>
              <a:rPr lang="pt-PT" sz="2800" dirty="0" smtClean="0"/>
              <a:t>.)</a:t>
            </a:r>
            <a:endParaRPr lang="pt-PT" sz="2800" dirty="0"/>
          </a:p>
        </p:txBody>
      </p:sp>
      <p:sp>
        <p:nvSpPr>
          <p:cNvPr id="9" name="Marcador de Posição de Conteúdo 5"/>
          <p:cNvSpPr>
            <a:spLocks noGrp="1"/>
          </p:cNvSpPr>
          <p:nvPr>
            <p:ph idx="1"/>
          </p:nvPr>
        </p:nvSpPr>
        <p:spPr>
          <a:xfrm>
            <a:off x="251520" y="1700808"/>
            <a:ext cx="2304380" cy="4950097"/>
          </a:xfrm>
        </p:spPr>
        <p:txBody>
          <a:bodyPr>
            <a:normAutofit/>
          </a:bodyPr>
          <a:lstStyle/>
          <a:p>
            <a:r>
              <a:rPr lang="pt-PT" sz="1200" dirty="0" smtClean="0"/>
              <a:t>V</a:t>
            </a:r>
            <a:r>
              <a:rPr lang="pt-PT" sz="1200" baseline="-25000" dirty="0" smtClean="0"/>
              <a:t>H </a:t>
            </a:r>
            <a:r>
              <a:rPr lang="pt-PT" sz="1200" dirty="0" smtClean="0"/>
              <a:t>, margem de variação das contas da casa</a:t>
            </a:r>
          </a:p>
          <a:p>
            <a:r>
              <a:rPr lang="pt-PT" sz="1200" dirty="0" smtClean="0"/>
              <a:t>B</a:t>
            </a:r>
            <a:r>
              <a:rPr lang="pt-PT" sz="1200" baseline="-25000" dirty="0" smtClean="0"/>
              <a:t>H </a:t>
            </a:r>
            <a:r>
              <a:rPr lang="pt-PT" sz="1200" dirty="0" smtClean="0"/>
              <a:t>, margem de garantia das contas da casa</a:t>
            </a:r>
          </a:p>
          <a:p>
            <a:r>
              <a:rPr lang="pt-PT" sz="1200" dirty="0" smtClean="0"/>
              <a:t>V</a:t>
            </a:r>
            <a:r>
              <a:rPr lang="pt-PT" sz="1200" baseline="-25000" dirty="0" smtClean="0"/>
              <a:t>H</a:t>
            </a:r>
            <a:r>
              <a:rPr lang="pt-PT" sz="1200" dirty="0" smtClean="0"/>
              <a:t>/B</a:t>
            </a:r>
            <a:r>
              <a:rPr lang="pt-PT" sz="1200" baseline="-25000" dirty="0" smtClean="0"/>
              <a:t>H</a:t>
            </a:r>
            <a:r>
              <a:rPr lang="pt-PT" sz="1200" dirty="0" smtClean="0"/>
              <a:t> , fração de ganho ou perda num dado dia para as contas da casa</a:t>
            </a:r>
          </a:p>
          <a:p>
            <a:r>
              <a:rPr lang="pt-PT" sz="1200" dirty="0" smtClean="0"/>
              <a:t>|V</a:t>
            </a:r>
            <a:r>
              <a:rPr lang="pt-PT" sz="1200" baseline="-25000" dirty="0" smtClean="0"/>
              <a:t>H</a:t>
            </a:r>
            <a:r>
              <a:rPr lang="pt-PT" sz="1200" dirty="0" smtClean="0"/>
              <a:t>|, valor absoluto da margem de variação das contas da casa</a:t>
            </a:r>
          </a:p>
          <a:p>
            <a:r>
              <a:rPr lang="pt-PT" sz="1200" dirty="0" smtClean="0"/>
              <a:t>|V</a:t>
            </a:r>
            <a:r>
              <a:rPr lang="pt-PT" sz="1200" baseline="-25000" dirty="0" smtClean="0"/>
              <a:t>H</a:t>
            </a:r>
            <a:r>
              <a:rPr lang="pt-PT" sz="1200" dirty="0" smtClean="0"/>
              <a:t> |/B</a:t>
            </a:r>
            <a:r>
              <a:rPr lang="pt-PT" sz="1200" baseline="-25000" dirty="0" smtClean="0"/>
              <a:t>H</a:t>
            </a:r>
            <a:r>
              <a:rPr lang="pt-PT" sz="1200" dirty="0" smtClean="0"/>
              <a:t> ,</a:t>
            </a:r>
            <a:r>
              <a:rPr lang="pt-PT" sz="1200" baseline="-25000" dirty="0" smtClean="0"/>
              <a:t> </a:t>
            </a:r>
            <a:r>
              <a:rPr lang="pt-PT" sz="1200" dirty="0" smtClean="0">
                <a:solidFill>
                  <a:schemeClr val="tx1"/>
                </a:solidFill>
              </a:rPr>
              <a:t>valor absoluto da relação entre as margens de variação e a margem de garantia</a:t>
            </a:r>
          </a:p>
          <a:p>
            <a:r>
              <a:rPr lang="pt-PT" sz="1200" dirty="0" smtClean="0">
                <a:solidFill>
                  <a:schemeClr val="tx1"/>
                </a:solidFill>
              </a:rPr>
              <a:t>Analogamente para as contas de clientes</a:t>
            </a:r>
            <a:endParaRPr lang="pt-PT" sz="1200" dirty="0" smtClean="0"/>
          </a:p>
        </p:txBody>
      </p:sp>
      <p:pic>
        <p:nvPicPr>
          <p:cNvPr id="552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1628800"/>
            <a:ext cx="6344791" cy="4817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51086709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dirty="0" smtClean="0"/>
              <a:t>FCUP | </a:t>
            </a:r>
            <a:r>
              <a:rPr lang="pt-PT" dirty="0" err="1" smtClean="0"/>
              <a:t>Derivatives</a:t>
            </a:r>
            <a:r>
              <a:rPr lang="pt-PT" dirty="0" smtClean="0"/>
              <a:t> Clearing, </a:t>
            </a:r>
            <a:r>
              <a:rPr lang="pt-PT" dirty="0" err="1" smtClean="0"/>
              <a:t>Default</a:t>
            </a:r>
            <a:r>
              <a:rPr lang="pt-PT" dirty="0" smtClean="0"/>
              <a:t> </a:t>
            </a:r>
            <a:r>
              <a:rPr lang="pt-PT" dirty="0" err="1" smtClean="0"/>
              <a:t>Risk</a:t>
            </a:r>
            <a:r>
              <a:rPr lang="pt-PT" dirty="0" smtClean="0"/>
              <a:t> </a:t>
            </a:r>
            <a:r>
              <a:rPr lang="pt-PT" dirty="0" err="1" smtClean="0"/>
              <a:t>and</a:t>
            </a:r>
            <a:r>
              <a:rPr lang="pt-PT" dirty="0" smtClean="0"/>
              <a:t> </a:t>
            </a:r>
            <a:r>
              <a:rPr lang="pt-PT" dirty="0" err="1" smtClean="0"/>
              <a:t>Insurance</a:t>
            </a:r>
            <a:r>
              <a:rPr lang="pt-PT" dirty="0" smtClean="0"/>
              <a:t>| Fernando Gomes</a:t>
            </a:r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663B0-4B5D-42D2-B9DB-68DCC6E0CF1C}" type="slidenum">
              <a:rPr lang="pt-PT" smtClean="0"/>
              <a:pPr/>
              <a:t>14</a:t>
            </a:fld>
            <a:endParaRPr lang="pt-PT"/>
          </a:p>
        </p:txBody>
      </p:sp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z="2800" dirty="0" smtClean="0"/>
              <a:t>Análise do risco (</a:t>
            </a:r>
            <a:r>
              <a:rPr lang="pt-PT" sz="2800" dirty="0" err="1" smtClean="0"/>
              <a:t>cont</a:t>
            </a:r>
            <a:r>
              <a:rPr lang="pt-PT" sz="2800" dirty="0" smtClean="0"/>
              <a:t>.)</a:t>
            </a:r>
            <a:endParaRPr lang="pt-PT" sz="2800" dirty="0"/>
          </a:p>
        </p:txBody>
      </p:sp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58276" y="1988840"/>
            <a:ext cx="6343736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Marcador de Posição de Conteúdo 5"/>
          <p:cNvSpPr>
            <a:spLocks noGrp="1"/>
          </p:cNvSpPr>
          <p:nvPr>
            <p:ph idx="1"/>
          </p:nvPr>
        </p:nvSpPr>
        <p:spPr>
          <a:xfrm>
            <a:off x="251520" y="1556792"/>
            <a:ext cx="8568952" cy="432048"/>
          </a:xfrm>
        </p:spPr>
        <p:txBody>
          <a:bodyPr>
            <a:normAutofit lnSpcReduction="10000"/>
          </a:bodyPr>
          <a:lstStyle/>
          <a:p>
            <a:r>
              <a:rPr lang="pt-PT" sz="1200" dirty="0" smtClean="0"/>
              <a:t>Histograma da relação entre as margens de variação e as margens de garantia para as contas de casa e as contas de cliente</a:t>
            </a:r>
          </a:p>
        </p:txBody>
      </p:sp>
    </p:spTree>
    <p:extLst>
      <p:ext uri="{BB962C8B-B14F-4D97-AF65-F5344CB8AC3E}">
        <p14:creationId xmlns="" xmlns:p14="http://schemas.microsoft.com/office/powerpoint/2010/main" val="251086709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dirty="0" smtClean="0"/>
              <a:t>FCUP | </a:t>
            </a:r>
            <a:r>
              <a:rPr lang="pt-PT" dirty="0" err="1" smtClean="0"/>
              <a:t>Derivatives</a:t>
            </a:r>
            <a:r>
              <a:rPr lang="pt-PT" dirty="0" smtClean="0"/>
              <a:t> Clearing, </a:t>
            </a:r>
            <a:r>
              <a:rPr lang="pt-PT" dirty="0" err="1" smtClean="0"/>
              <a:t>Default</a:t>
            </a:r>
            <a:r>
              <a:rPr lang="pt-PT" dirty="0" smtClean="0"/>
              <a:t> </a:t>
            </a:r>
            <a:r>
              <a:rPr lang="pt-PT" dirty="0" err="1" smtClean="0"/>
              <a:t>Risk</a:t>
            </a:r>
            <a:r>
              <a:rPr lang="pt-PT" dirty="0" smtClean="0"/>
              <a:t> </a:t>
            </a:r>
            <a:r>
              <a:rPr lang="pt-PT" dirty="0" err="1" smtClean="0"/>
              <a:t>and</a:t>
            </a:r>
            <a:r>
              <a:rPr lang="pt-PT" dirty="0" smtClean="0"/>
              <a:t> </a:t>
            </a:r>
            <a:r>
              <a:rPr lang="pt-PT" dirty="0" err="1" smtClean="0"/>
              <a:t>Insurance</a:t>
            </a:r>
            <a:r>
              <a:rPr lang="pt-PT" dirty="0" smtClean="0"/>
              <a:t>| Fernando Gomes</a:t>
            </a:r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663B0-4B5D-42D2-B9DB-68DCC6E0CF1C}" type="slidenum">
              <a:rPr lang="pt-PT" smtClean="0"/>
              <a:pPr/>
              <a:t>15</a:t>
            </a:fld>
            <a:endParaRPr lang="pt-PT"/>
          </a:p>
        </p:txBody>
      </p:sp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z="2800" dirty="0" smtClean="0"/>
              <a:t>Análise do risco (</a:t>
            </a:r>
            <a:r>
              <a:rPr lang="pt-PT" sz="2800" dirty="0" err="1" smtClean="0"/>
              <a:t>cont</a:t>
            </a:r>
            <a:r>
              <a:rPr lang="pt-PT" sz="2800" dirty="0" smtClean="0"/>
              <a:t>.)</a:t>
            </a:r>
            <a:endParaRPr lang="pt-PT" sz="2800" dirty="0"/>
          </a:p>
        </p:txBody>
      </p:sp>
      <p:sp>
        <p:nvSpPr>
          <p:cNvPr id="6" name="Marcador de Posição de Conteúdo 5"/>
          <p:cNvSpPr>
            <a:spLocks noGrp="1"/>
          </p:cNvSpPr>
          <p:nvPr>
            <p:ph idx="1"/>
          </p:nvPr>
        </p:nvSpPr>
        <p:spPr>
          <a:xfrm>
            <a:off x="467544" y="1772816"/>
            <a:ext cx="8208912" cy="720080"/>
          </a:xfrm>
        </p:spPr>
        <p:txBody>
          <a:bodyPr>
            <a:normAutofit fontScale="92500" lnSpcReduction="20000"/>
          </a:bodyPr>
          <a:lstStyle/>
          <a:p>
            <a:r>
              <a:rPr lang="pt-PT" sz="1600" dirty="0" smtClean="0"/>
              <a:t>Análise conjunta dos dados da casa e do cliente (correlação entre as várias distribuições)</a:t>
            </a:r>
          </a:p>
          <a:p>
            <a:pPr lvl="1"/>
            <a:r>
              <a:rPr lang="pt-PT" sz="1500" dirty="0" smtClean="0"/>
              <a:t>60 membros de compensação</a:t>
            </a:r>
            <a:endParaRPr lang="pt-PT" sz="1500" dirty="0"/>
          </a:p>
        </p:txBody>
      </p:sp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2492896"/>
            <a:ext cx="5576619" cy="3742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dirty="0" smtClean="0"/>
              <a:t>FCUP | </a:t>
            </a:r>
            <a:r>
              <a:rPr lang="pt-PT" dirty="0" err="1" smtClean="0"/>
              <a:t>Derivatives</a:t>
            </a:r>
            <a:r>
              <a:rPr lang="pt-PT" dirty="0" smtClean="0"/>
              <a:t> Clearing, </a:t>
            </a:r>
            <a:r>
              <a:rPr lang="pt-PT" dirty="0" err="1" smtClean="0"/>
              <a:t>Default</a:t>
            </a:r>
            <a:r>
              <a:rPr lang="pt-PT" dirty="0" smtClean="0"/>
              <a:t> </a:t>
            </a:r>
            <a:r>
              <a:rPr lang="pt-PT" dirty="0" err="1" smtClean="0"/>
              <a:t>Risk</a:t>
            </a:r>
            <a:r>
              <a:rPr lang="pt-PT" dirty="0" smtClean="0"/>
              <a:t> </a:t>
            </a:r>
            <a:r>
              <a:rPr lang="pt-PT" dirty="0" err="1" smtClean="0"/>
              <a:t>and</a:t>
            </a:r>
            <a:r>
              <a:rPr lang="pt-PT" dirty="0" smtClean="0"/>
              <a:t> </a:t>
            </a:r>
            <a:r>
              <a:rPr lang="pt-PT" dirty="0" err="1" smtClean="0"/>
              <a:t>Insurance</a:t>
            </a:r>
            <a:r>
              <a:rPr lang="pt-PT" dirty="0" smtClean="0"/>
              <a:t>| Fernando Gomes</a:t>
            </a:r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663B0-4B5D-42D2-B9DB-68DCC6E0CF1C}" type="slidenum">
              <a:rPr lang="pt-PT" smtClean="0"/>
              <a:pPr/>
              <a:t>16</a:t>
            </a:fld>
            <a:endParaRPr lang="pt-PT"/>
          </a:p>
        </p:txBody>
      </p:sp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z="2800" dirty="0" smtClean="0"/>
              <a:t>Análise do risco (</a:t>
            </a:r>
            <a:r>
              <a:rPr lang="pt-PT" sz="2800" dirty="0" err="1" smtClean="0"/>
              <a:t>cont</a:t>
            </a:r>
            <a:r>
              <a:rPr lang="pt-PT" sz="2800" dirty="0" smtClean="0"/>
              <a:t>.)</a:t>
            </a:r>
            <a:endParaRPr lang="pt-PT" sz="2800" dirty="0"/>
          </a:p>
        </p:txBody>
      </p:sp>
      <p:pic>
        <p:nvPicPr>
          <p:cNvPr id="5939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3068960"/>
            <a:ext cx="5602897" cy="2784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Marcador de Posição de Conteúdo 5"/>
          <p:cNvSpPr txBox="1">
            <a:spLocks/>
          </p:cNvSpPr>
          <p:nvPr/>
        </p:nvSpPr>
        <p:spPr>
          <a:xfrm>
            <a:off x="251520" y="1700808"/>
            <a:ext cx="8712968" cy="13681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74320" marR="0" lvl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 2" pitchFamily="18" charset="2"/>
              <a:buChar char=""/>
              <a:tabLst/>
              <a:defRPr/>
            </a:pPr>
            <a:r>
              <a:rPr kumimoji="0" lang="pt-PT" sz="1400" b="0" i="0" u="none" strike="noStrike" kern="1200" cap="none" spc="15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Comportamento</a:t>
            </a:r>
            <a:r>
              <a:rPr kumimoji="0" lang="pt-PT" sz="1400" b="0" i="0" u="none" strike="noStrike" kern="1200" cap="none" spc="15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da cauda usando a teoria dos valores extremos</a:t>
            </a:r>
          </a:p>
          <a:p>
            <a:pPr marL="731520" lvl="1" indent="-228600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"/>
            </a:pPr>
            <a:r>
              <a:rPr lang="pt-PT" sz="1200" spc="150" dirty="0" smtClean="0">
                <a:solidFill>
                  <a:schemeClr val="tx2"/>
                </a:solidFill>
              </a:rPr>
              <a:t>Gama de limiares (</a:t>
            </a:r>
            <a:r>
              <a:rPr lang="pt-PT" sz="1200" spc="150" dirty="0" err="1" smtClean="0">
                <a:solidFill>
                  <a:schemeClr val="tx2"/>
                </a:solidFill>
              </a:rPr>
              <a:t>thresholds</a:t>
            </a:r>
            <a:r>
              <a:rPr lang="pt-PT" sz="1200" spc="150" dirty="0" smtClean="0">
                <a:solidFill>
                  <a:schemeClr val="tx2"/>
                </a:solidFill>
              </a:rPr>
              <a:t>) de -0,7 até -0,9</a:t>
            </a:r>
            <a:endParaRPr kumimoji="0" lang="pt-PT" sz="1200" b="0" i="0" u="none" strike="noStrike" kern="1200" cap="none" spc="150" normalizeH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31520" lvl="1" indent="-228600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"/>
            </a:pPr>
            <a:r>
              <a:rPr lang="pt-PT" sz="1200" spc="150" dirty="0" smtClean="0">
                <a:solidFill>
                  <a:schemeClr val="tx2"/>
                </a:solidFill>
              </a:rPr>
              <a:t>Número de excedências n</a:t>
            </a:r>
          </a:p>
          <a:p>
            <a:pPr marL="731520" lvl="1" indent="-228600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"/>
            </a:pPr>
            <a:r>
              <a:rPr lang="pt-PT" sz="1200" spc="150" dirty="0" smtClean="0">
                <a:solidFill>
                  <a:schemeClr val="tx2"/>
                </a:solidFill>
              </a:rPr>
              <a:t>Parâmetro de escala </a:t>
            </a:r>
            <a:r>
              <a:rPr lang="pt-PT" sz="1200" dirty="0" smtClean="0"/>
              <a:t>σ</a:t>
            </a:r>
            <a:endParaRPr lang="pt-PT" sz="1200" spc="150" dirty="0" smtClean="0">
              <a:solidFill>
                <a:schemeClr val="tx2"/>
              </a:solidFill>
            </a:endParaRPr>
          </a:p>
          <a:p>
            <a:pPr marL="731520" lvl="1" indent="-228600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"/>
            </a:pPr>
            <a:r>
              <a:rPr lang="pt-PT" sz="1200" spc="150" dirty="0" smtClean="0">
                <a:solidFill>
                  <a:schemeClr val="tx2"/>
                </a:solidFill>
              </a:rPr>
              <a:t>Parâmetro de forma k</a:t>
            </a:r>
            <a:endParaRPr lang="pt-PT" sz="1200" dirty="0" smtClean="0"/>
          </a:p>
        </p:txBody>
      </p:sp>
    </p:spTree>
  </p:cSld>
  <p:clrMapOvr>
    <a:masterClrMapping/>
  </p:clrMapOvr>
  <p:transition spd="med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Rodapé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dirty="0" smtClean="0"/>
              <a:t>FCUP | </a:t>
            </a:r>
            <a:r>
              <a:rPr lang="pt-PT" dirty="0" err="1" smtClean="0"/>
              <a:t>Derivatives</a:t>
            </a:r>
            <a:r>
              <a:rPr lang="pt-PT" dirty="0" smtClean="0"/>
              <a:t> Clearing, </a:t>
            </a:r>
            <a:r>
              <a:rPr lang="pt-PT" dirty="0" err="1" smtClean="0"/>
              <a:t>Default</a:t>
            </a:r>
            <a:r>
              <a:rPr lang="pt-PT" dirty="0" smtClean="0"/>
              <a:t> </a:t>
            </a:r>
            <a:r>
              <a:rPr lang="pt-PT" dirty="0" err="1" smtClean="0"/>
              <a:t>Risk</a:t>
            </a:r>
            <a:r>
              <a:rPr lang="pt-PT" dirty="0" smtClean="0"/>
              <a:t> </a:t>
            </a:r>
            <a:r>
              <a:rPr lang="pt-PT" dirty="0" err="1" smtClean="0"/>
              <a:t>and</a:t>
            </a:r>
            <a:r>
              <a:rPr lang="pt-PT" dirty="0" smtClean="0"/>
              <a:t> </a:t>
            </a:r>
            <a:r>
              <a:rPr lang="pt-PT" dirty="0" err="1" smtClean="0"/>
              <a:t>Insurance</a:t>
            </a:r>
            <a:r>
              <a:rPr lang="pt-PT" dirty="0" smtClean="0"/>
              <a:t>| Fernando Gomes</a:t>
            </a:r>
            <a:endParaRPr lang="pt-PT" dirty="0"/>
          </a:p>
        </p:txBody>
      </p:sp>
      <p:sp>
        <p:nvSpPr>
          <p:cNvPr id="3" name="Marcador de Posição do Número do Diapositivo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663B0-4B5D-42D2-B9DB-68DCC6E0CF1C}" type="slidenum">
              <a:rPr lang="pt-PT" smtClean="0"/>
              <a:pPr/>
              <a:t>17</a:t>
            </a:fld>
            <a:endParaRPr lang="pt-PT"/>
          </a:p>
        </p:txBody>
      </p:sp>
      <p:sp>
        <p:nvSpPr>
          <p:cNvPr id="4" name="Marcador de Posição de Conteúdo 2"/>
          <p:cNvSpPr txBox="1">
            <a:spLocks/>
          </p:cNvSpPr>
          <p:nvPr/>
        </p:nvSpPr>
        <p:spPr>
          <a:xfrm>
            <a:off x="467544" y="2896345"/>
            <a:ext cx="8229600" cy="1108719"/>
          </a:xfrm>
          <a:prstGeom prst="rect">
            <a:avLst/>
          </a:prstGeom>
        </p:spPr>
        <p:txBody>
          <a:bodyPr>
            <a:normAutofit fontScale="85000" lnSpcReduction="1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lvl1pPr marL="2743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"/>
              <a:defRPr sz="2000" kern="1200" spc="15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8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6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pitchFamily="2" charset="2"/>
              <a:buChar char="§"/>
              <a:defRPr sz="13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82880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Wingdings 2" pitchFamily="18" charset="2"/>
              <a:buNone/>
            </a:pPr>
            <a:r>
              <a:rPr lang="pt-PT" sz="50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Seguro de incumprimento</a:t>
            </a:r>
            <a:endParaRPr lang="pt-PT" sz="50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4987355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dirty="0" smtClean="0"/>
              <a:t>FCUP | </a:t>
            </a:r>
            <a:r>
              <a:rPr lang="pt-PT" dirty="0" err="1" smtClean="0"/>
              <a:t>Derivatives</a:t>
            </a:r>
            <a:r>
              <a:rPr lang="pt-PT" dirty="0" smtClean="0"/>
              <a:t> Clearing, </a:t>
            </a:r>
            <a:r>
              <a:rPr lang="pt-PT" dirty="0" err="1" smtClean="0"/>
              <a:t>Default</a:t>
            </a:r>
            <a:r>
              <a:rPr lang="pt-PT" dirty="0" smtClean="0"/>
              <a:t> </a:t>
            </a:r>
            <a:r>
              <a:rPr lang="pt-PT" dirty="0" err="1" smtClean="0"/>
              <a:t>Risk</a:t>
            </a:r>
            <a:r>
              <a:rPr lang="pt-PT" dirty="0" smtClean="0"/>
              <a:t> </a:t>
            </a:r>
            <a:r>
              <a:rPr lang="pt-PT" dirty="0" err="1" smtClean="0"/>
              <a:t>and</a:t>
            </a:r>
            <a:r>
              <a:rPr lang="pt-PT" dirty="0" smtClean="0"/>
              <a:t> </a:t>
            </a:r>
            <a:r>
              <a:rPr lang="pt-PT" dirty="0" err="1" smtClean="0"/>
              <a:t>Insurance</a:t>
            </a:r>
            <a:r>
              <a:rPr lang="pt-PT" dirty="0" smtClean="0"/>
              <a:t>| Fernando Gomes</a:t>
            </a:r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663B0-4B5D-42D2-B9DB-68DCC6E0CF1C}" type="slidenum">
              <a:rPr lang="pt-PT" smtClean="0"/>
              <a:pPr/>
              <a:t>18</a:t>
            </a:fld>
            <a:endParaRPr lang="pt-PT"/>
          </a:p>
        </p:txBody>
      </p:sp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z="2800" dirty="0" smtClean="0"/>
              <a:t>seguro de incumprimento e risco sistemático</a:t>
            </a:r>
            <a:endParaRPr lang="pt-PT" sz="2800" dirty="0"/>
          </a:p>
        </p:txBody>
      </p:sp>
      <p:sp>
        <p:nvSpPr>
          <p:cNvPr id="6" name="Marcador de Posição de Conteúdo 5"/>
          <p:cNvSpPr>
            <a:spLocks noGrp="1"/>
          </p:cNvSpPr>
          <p:nvPr>
            <p:ph idx="1"/>
          </p:nvPr>
        </p:nvSpPr>
        <p:spPr>
          <a:xfrm>
            <a:off x="539552" y="2132856"/>
            <a:ext cx="4896543" cy="3222097"/>
          </a:xfrm>
        </p:spPr>
        <p:txBody>
          <a:bodyPr/>
          <a:lstStyle/>
          <a:p>
            <a:pPr>
              <a:buNone/>
            </a:pPr>
            <a:endParaRPr lang="pt-PT" sz="1600" dirty="0" smtClean="0"/>
          </a:p>
          <a:p>
            <a:r>
              <a:rPr lang="pt-PT" sz="1600" dirty="0" smtClean="0"/>
              <a:t>Seguro de incumprimento </a:t>
            </a:r>
            <a:r>
              <a:rPr lang="pt-PT" sz="1600" dirty="0" err="1" smtClean="0"/>
              <a:t>vs</a:t>
            </a:r>
            <a:r>
              <a:rPr lang="pt-PT" sz="1600" dirty="0" smtClean="0"/>
              <a:t> CDS (</a:t>
            </a:r>
            <a:r>
              <a:rPr lang="pt-PT" sz="1600" dirty="0" err="1" smtClean="0"/>
              <a:t>credit</a:t>
            </a:r>
            <a:r>
              <a:rPr lang="pt-PT" sz="1600" dirty="0" smtClean="0"/>
              <a:t> </a:t>
            </a:r>
            <a:r>
              <a:rPr lang="pt-PT" sz="1600" dirty="0" err="1" smtClean="0"/>
              <a:t>default</a:t>
            </a:r>
            <a:r>
              <a:rPr lang="pt-PT" sz="1600" dirty="0" smtClean="0"/>
              <a:t> </a:t>
            </a:r>
            <a:r>
              <a:rPr lang="pt-PT" sz="1600" dirty="0" err="1" smtClean="0"/>
              <a:t>swaps</a:t>
            </a:r>
            <a:r>
              <a:rPr lang="pt-PT" sz="1600" dirty="0" smtClean="0"/>
              <a:t>)</a:t>
            </a:r>
          </a:p>
          <a:p>
            <a:r>
              <a:rPr lang="pt-PT" sz="1600" dirty="0" smtClean="0"/>
              <a:t>Seguro privado</a:t>
            </a:r>
          </a:p>
          <a:p>
            <a:pPr lvl="1"/>
            <a:r>
              <a:rPr lang="pt-PT" sz="1400" dirty="0" smtClean="0"/>
              <a:t>Reduz a perceção de que uma CCP pode entrar em incumprimento</a:t>
            </a:r>
          </a:p>
          <a:p>
            <a:pPr lvl="1"/>
            <a:r>
              <a:rPr lang="pt-PT" sz="1400" dirty="0" smtClean="0"/>
              <a:t>Fornece fundos extra em caso de incumprimento dos membros de compensação</a:t>
            </a:r>
          </a:p>
          <a:p>
            <a:pPr lvl="1"/>
            <a:r>
              <a:rPr lang="pt-PT" sz="1400" dirty="0" smtClean="0"/>
              <a:t>Prevenindo que o risco de incumprimento se espalhe para outros membros de compensação e cause preocupações de risco sistemático</a:t>
            </a:r>
          </a:p>
          <a:p>
            <a:pPr lvl="1">
              <a:buNone/>
            </a:pPr>
            <a:endParaRPr lang="pt-PT" dirty="0" smtClean="0"/>
          </a:p>
        </p:txBody>
      </p:sp>
      <p:pic>
        <p:nvPicPr>
          <p:cNvPr id="64514" name="Picture 2" descr="http://affordablehousinginstitute.org/blogs/us/wp-content/uploads/2007/06/imagesby-default-smal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2276872"/>
            <a:ext cx="2857500" cy="28575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dirty="0" smtClean="0"/>
              <a:t>FCUP | </a:t>
            </a:r>
            <a:r>
              <a:rPr lang="pt-PT" dirty="0" err="1" smtClean="0"/>
              <a:t>Derivatives</a:t>
            </a:r>
            <a:r>
              <a:rPr lang="pt-PT" dirty="0" smtClean="0"/>
              <a:t> Clearing, </a:t>
            </a:r>
            <a:r>
              <a:rPr lang="pt-PT" dirty="0" err="1" smtClean="0"/>
              <a:t>Default</a:t>
            </a:r>
            <a:r>
              <a:rPr lang="pt-PT" dirty="0" smtClean="0"/>
              <a:t> </a:t>
            </a:r>
            <a:r>
              <a:rPr lang="pt-PT" dirty="0" err="1" smtClean="0"/>
              <a:t>Risk</a:t>
            </a:r>
            <a:r>
              <a:rPr lang="pt-PT" dirty="0" smtClean="0"/>
              <a:t> </a:t>
            </a:r>
            <a:r>
              <a:rPr lang="pt-PT" dirty="0" err="1" smtClean="0"/>
              <a:t>and</a:t>
            </a:r>
            <a:r>
              <a:rPr lang="pt-PT" dirty="0" smtClean="0"/>
              <a:t> </a:t>
            </a:r>
            <a:r>
              <a:rPr lang="pt-PT" dirty="0" err="1" smtClean="0"/>
              <a:t>Insurance</a:t>
            </a:r>
            <a:r>
              <a:rPr lang="pt-PT" dirty="0" smtClean="0"/>
              <a:t>| Fernando Gomes</a:t>
            </a:r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663B0-4B5D-42D2-B9DB-68DCC6E0CF1C}" type="slidenum">
              <a:rPr lang="pt-PT" smtClean="0"/>
              <a:pPr/>
              <a:t>19</a:t>
            </a:fld>
            <a:endParaRPr lang="pt-PT"/>
          </a:p>
        </p:txBody>
      </p:sp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z="2800" dirty="0" smtClean="0"/>
              <a:t>Seguro de incumprimento</a:t>
            </a:r>
            <a:endParaRPr lang="pt-PT" sz="2800" dirty="0"/>
          </a:p>
        </p:txBody>
      </p:sp>
      <p:sp>
        <p:nvSpPr>
          <p:cNvPr id="6" name="Marcador de Posição de Conteúdo 5"/>
          <p:cNvSpPr>
            <a:spLocks noGrp="1"/>
          </p:cNvSpPr>
          <p:nvPr>
            <p:ph idx="1"/>
          </p:nvPr>
        </p:nvSpPr>
        <p:spPr>
          <a:xfrm>
            <a:off x="611560" y="2060848"/>
            <a:ext cx="4896543" cy="3222097"/>
          </a:xfrm>
        </p:spPr>
        <p:txBody>
          <a:bodyPr/>
          <a:lstStyle/>
          <a:p>
            <a:pPr>
              <a:buNone/>
            </a:pPr>
            <a:endParaRPr lang="pt-PT" sz="1600" dirty="0" smtClean="0"/>
          </a:p>
          <a:p>
            <a:r>
              <a:rPr lang="pt-PT" sz="1600" dirty="0" smtClean="0"/>
              <a:t>Características e preços dos contratos</a:t>
            </a:r>
          </a:p>
          <a:p>
            <a:pPr marL="731520" lvl="1" indent="-228600">
              <a:buClr>
                <a:schemeClr val="accent1"/>
              </a:buClr>
              <a:buFont typeface="Wingdings 2" pitchFamily="18" charset="2"/>
              <a:buChar char=""/>
            </a:pPr>
            <a:r>
              <a:rPr lang="pt-PT" sz="1400" spc="150" dirty="0" smtClean="0"/>
              <a:t>Franquia suficientemente alta para obrigar as empresas a suportar a dívida do membro de compensação</a:t>
            </a:r>
          </a:p>
          <a:p>
            <a:pPr marL="731520" lvl="1" indent="-228600">
              <a:buClr>
                <a:schemeClr val="accent1"/>
              </a:buClr>
              <a:buFont typeface="Wingdings 2" pitchFamily="18" charset="2"/>
              <a:buChar char=""/>
            </a:pPr>
            <a:r>
              <a:rPr lang="pt-PT" sz="1400" spc="150" dirty="0" smtClean="0"/>
              <a:t>Prémio de risco</a:t>
            </a:r>
          </a:p>
          <a:p>
            <a:pPr marL="731520" lvl="1" indent="-228600">
              <a:buClr>
                <a:schemeClr val="accent1"/>
              </a:buClr>
              <a:buNone/>
            </a:pPr>
            <a:endParaRPr lang="pt-PT" sz="1400" spc="150" dirty="0" smtClean="0"/>
          </a:p>
          <a:p>
            <a:r>
              <a:rPr lang="pt-PT" sz="1600" dirty="0" smtClean="0"/>
              <a:t>Incumprimento sobre uma conta de cliente</a:t>
            </a:r>
          </a:p>
        </p:txBody>
      </p:sp>
      <p:pic>
        <p:nvPicPr>
          <p:cNvPr id="64514" name="Picture 2" descr="http://affordablehousinginstitute.org/blogs/us/wp-content/uploads/2007/06/imagesby-default-smal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2276872"/>
            <a:ext cx="2857500" cy="28575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e Conteúdo 1"/>
          <p:cNvSpPr>
            <a:spLocks noGrp="1"/>
          </p:cNvSpPr>
          <p:nvPr>
            <p:ph idx="1"/>
          </p:nvPr>
        </p:nvSpPr>
        <p:spPr>
          <a:xfrm>
            <a:off x="179511" y="1772817"/>
            <a:ext cx="4896545" cy="3744415"/>
          </a:xfrm>
        </p:spPr>
        <p:txBody>
          <a:bodyPr anchor="ctr">
            <a:noAutofit/>
          </a:bodyPr>
          <a:lstStyle/>
          <a:p>
            <a:pPr algn="just">
              <a:lnSpc>
                <a:spcPct val="160000"/>
              </a:lnSpc>
            </a:pPr>
            <a:r>
              <a:rPr lang="pt-PT" sz="1600" dirty="0" smtClean="0"/>
              <a:t>Bolsa Mercantil de Chicago (Chicago </a:t>
            </a:r>
            <a:r>
              <a:rPr lang="pt-PT" sz="1600" dirty="0" err="1" smtClean="0"/>
              <a:t>Mercantile</a:t>
            </a:r>
            <a:r>
              <a:rPr lang="pt-PT" sz="1600" dirty="0" smtClean="0"/>
              <a:t> Exchange </a:t>
            </a:r>
            <a:r>
              <a:rPr lang="pt-PT" sz="1600" dirty="0" err="1" smtClean="0"/>
              <a:t>Inc</a:t>
            </a:r>
            <a:r>
              <a:rPr lang="pt-PT" sz="1600" dirty="0" smtClean="0"/>
              <a:t>.)</a:t>
            </a:r>
          </a:p>
          <a:p>
            <a:pPr algn="just">
              <a:lnSpc>
                <a:spcPct val="160000"/>
              </a:lnSpc>
            </a:pPr>
            <a:r>
              <a:rPr lang="pt-PT" sz="1600" dirty="0" smtClean="0"/>
              <a:t>Maior e mais diversificado mercado de derivados do mundo</a:t>
            </a:r>
          </a:p>
          <a:p>
            <a:pPr algn="just">
              <a:lnSpc>
                <a:spcPct val="160000"/>
              </a:lnSpc>
            </a:pPr>
            <a:r>
              <a:rPr lang="pt-PT" sz="1600" dirty="0" smtClean="0"/>
              <a:t>Vasta gama de produtos de produtos de referência, em termos globais</a:t>
            </a:r>
          </a:p>
          <a:p>
            <a:pPr algn="just">
              <a:lnSpc>
                <a:spcPct val="160000"/>
              </a:lnSpc>
            </a:pPr>
            <a:r>
              <a:rPr lang="pt-PT" sz="1600" dirty="0" smtClean="0"/>
              <a:t>Serviços CME clearing</a:t>
            </a:r>
            <a:endParaRPr lang="pt-PT" sz="1600" dirty="0"/>
          </a:p>
          <a:p>
            <a:pPr lvl="1" algn="just">
              <a:lnSpc>
                <a:spcPct val="160000"/>
              </a:lnSpc>
            </a:pPr>
            <a:r>
              <a:rPr lang="pt-PT" sz="1600" dirty="0" smtClean="0"/>
              <a:t>Contraparte central (</a:t>
            </a:r>
            <a:r>
              <a:rPr lang="pt-PT" sz="1600" dirty="0" err="1" smtClean="0"/>
              <a:t>The</a:t>
            </a:r>
            <a:r>
              <a:rPr lang="pt-PT" sz="1600" dirty="0" smtClean="0"/>
              <a:t> central </a:t>
            </a:r>
            <a:r>
              <a:rPr lang="pt-PT" sz="1600" dirty="0" err="1" smtClean="0"/>
              <a:t>counterparty</a:t>
            </a:r>
            <a:r>
              <a:rPr lang="pt-PT" sz="1600" dirty="0" smtClean="0"/>
              <a:t> Clearing)</a:t>
            </a:r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dirty="0" smtClean="0"/>
              <a:t>FCUP | </a:t>
            </a:r>
            <a:r>
              <a:rPr lang="pt-PT" dirty="0" err="1" smtClean="0"/>
              <a:t>Derivatives</a:t>
            </a:r>
            <a:r>
              <a:rPr lang="pt-PT" dirty="0" smtClean="0"/>
              <a:t> Clearing, </a:t>
            </a:r>
            <a:r>
              <a:rPr lang="pt-PT" dirty="0" err="1" smtClean="0"/>
              <a:t>Default</a:t>
            </a:r>
            <a:r>
              <a:rPr lang="pt-PT" dirty="0" smtClean="0"/>
              <a:t> </a:t>
            </a:r>
            <a:r>
              <a:rPr lang="pt-PT" dirty="0" err="1" smtClean="0"/>
              <a:t>Risk</a:t>
            </a:r>
            <a:r>
              <a:rPr lang="pt-PT" dirty="0" smtClean="0"/>
              <a:t> </a:t>
            </a:r>
            <a:r>
              <a:rPr lang="pt-PT" dirty="0" err="1" smtClean="0"/>
              <a:t>and</a:t>
            </a:r>
            <a:r>
              <a:rPr lang="pt-PT" dirty="0" smtClean="0"/>
              <a:t> </a:t>
            </a:r>
            <a:r>
              <a:rPr lang="pt-PT" dirty="0" err="1" smtClean="0"/>
              <a:t>Insurance</a:t>
            </a:r>
            <a:r>
              <a:rPr lang="pt-PT" dirty="0" smtClean="0"/>
              <a:t>| Fernando Gomes</a:t>
            </a:r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663B0-4B5D-42D2-B9DB-68DCC6E0CF1C}" type="slidenum">
              <a:rPr lang="pt-PT" smtClean="0"/>
              <a:pPr/>
              <a:t>2</a:t>
            </a:fld>
            <a:endParaRPr lang="pt-PT" dirty="0"/>
          </a:p>
        </p:txBody>
      </p:sp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323528" y="188640"/>
            <a:ext cx="8381260" cy="1054394"/>
          </a:xfrm>
        </p:spPr>
        <p:txBody>
          <a:bodyPr/>
          <a:lstStyle/>
          <a:p>
            <a:r>
              <a:rPr lang="pt-PT" b="1" dirty="0" smtClean="0"/>
              <a:t>CME</a:t>
            </a:r>
            <a:r>
              <a:rPr lang="pt-PT" dirty="0" smtClean="0"/>
              <a:t> </a:t>
            </a:r>
            <a:r>
              <a:rPr lang="pt-PT" sz="2200" dirty="0" err="1" smtClean="0">
                <a:latin typeface="Century Gothic" pitchFamily="34" charset="0"/>
              </a:rPr>
              <a:t>Group</a:t>
            </a:r>
            <a:r>
              <a:rPr lang="pt-PT" dirty="0" smtClean="0">
                <a:latin typeface="Century Gothic" pitchFamily="34" charset="0"/>
              </a:rPr>
              <a:t> </a:t>
            </a:r>
            <a:r>
              <a:rPr lang="pt-PT" sz="2200" dirty="0" err="1" smtClean="0">
                <a:latin typeface="Century Gothic" pitchFamily="34" charset="0"/>
              </a:rPr>
              <a:t>Inc</a:t>
            </a:r>
            <a:r>
              <a:rPr lang="pt-PT" sz="2200" dirty="0" smtClean="0">
                <a:latin typeface="Century Gothic" pitchFamily="34" charset="0"/>
              </a:rPr>
              <a:t>.</a:t>
            </a:r>
            <a:endParaRPr lang="pt-PT" sz="2200" dirty="0">
              <a:latin typeface="Century Gothic" pitchFamily="34" charset="0"/>
            </a:endParaRPr>
          </a:p>
        </p:txBody>
      </p:sp>
      <p:pic>
        <p:nvPicPr>
          <p:cNvPr id="21506" name="Picture 2" descr="http://www.heatingoil.com/wp-content/uploads/2010/03/cme-group-floor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1916832"/>
            <a:ext cx="3629025" cy="40767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87691069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e Conteúdo 1"/>
          <p:cNvSpPr>
            <a:spLocks noGrp="1"/>
          </p:cNvSpPr>
          <p:nvPr>
            <p:ph idx="1"/>
          </p:nvPr>
        </p:nvSpPr>
        <p:spPr>
          <a:xfrm>
            <a:off x="251520" y="2348880"/>
            <a:ext cx="7848871" cy="2069969"/>
          </a:xfrm>
        </p:spPr>
        <p:txBody>
          <a:bodyPr>
            <a:normAutofit fontScale="92500"/>
          </a:bodyPr>
          <a:lstStyle/>
          <a:p>
            <a:r>
              <a:rPr lang="pt-PT" sz="1700" dirty="0" smtClean="0"/>
              <a:t>Identificou-se muitas ocorrências em que a perda diária dos membros de compensação ultrapassava a margem de garantia</a:t>
            </a:r>
          </a:p>
          <a:p>
            <a:r>
              <a:rPr lang="pt-PT" sz="1700" dirty="0" smtClean="0"/>
              <a:t>Principalmente fonte de risco de incumprimento é a negociação própria</a:t>
            </a:r>
          </a:p>
          <a:p>
            <a:r>
              <a:rPr lang="pt-PT" sz="1700" dirty="0" smtClean="0"/>
              <a:t>Preocupações de risco sistemático</a:t>
            </a:r>
          </a:p>
          <a:p>
            <a:r>
              <a:rPr lang="pt-PT" sz="1700" dirty="0" smtClean="0"/>
              <a:t>Substituição do banco central por uma companhia de seguros</a:t>
            </a:r>
          </a:p>
          <a:p>
            <a:endParaRPr lang="pt-PT" dirty="0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dirty="0" smtClean="0"/>
              <a:t>FCUP | </a:t>
            </a:r>
            <a:r>
              <a:rPr lang="pt-PT" dirty="0" err="1" smtClean="0"/>
              <a:t>Derivatives</a:t>
            </a:r>
            <a:r>
              <a:rPr lang="pt-PT" dirty="0" smtClean="0"/>
              <a:t> Clearing, </a:t>
            </a:r>
            <a:r>
              <a:rPr lang="pt-PT" dirty="0" err="1" smtClean="0"/>
              <a:t>Default</a:t>
            </a:r>
            <a:r>
              <a:rPr lang="pt-PT" dirty="0" smtClean="0"/>
              <a:t> </a:t>
            </a:r>
            <a:r>
              <a:rPr lang="pt-PT" dirty="0" err="1" smtClean="0"/>
              <a:t>Risk</a:t>
            </a:r>
            <a:r>
              <a:rPr lang="pt-PT" dirty="0" smtClean="0"/>
              <a:t> </a:t>
            </a:r>
            <a:r>
              <a:rPr lang="pt-PT" dirty="0" err="1" smtClean="0"/>
              <a:t>and</a:t>
            </a:r>
            <a:r>
              <a:rPr lang="pt-PT" dirty="0" smtClean="0"/>
              <a:t> </a:t>
            </a:r>
            <a:r>
              <a:rPr lang="pt-PT" dirty="0" err="1" smtClean="0"/>
              <a:t>Insurance</a:t>
            </a:r>
            <a:r>
              <a:rPr lang="pt-PT" dirty="0" smtClean="0"/>
              <a:t>| Fernando Gomes</a:t>
            </a:r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663B0-4B5D-42D2-B9DB-68DCC6E0CF1C}" type="slidenum">
              <a:rPr lang="pt-PT" smtClean="0"/>
              <a:pPr/>
              <a:t>20</a:t>
            </a:fld>
            <a:endParaRPr lang="pt-PT"/>
          </a:p>
        </p:txBody>
      </p:sp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z="2800" dirty="0" smtClean="0"/>
              <a:t>conclusão</a:t>
            </a:r>
            <a:endParaRPr lang="pt-PT" sz="2800" dirty="0"/>
          </a:p>
        </p:txBody>
      </p:sp>
    </p:spTree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e Conteúdo 1"/>
          <p:cNvSpPr>
            <a:spLocks noGrp="1"/>
          </p:cNvSpPr>
          <p:nvPr>
            <p:ph idx="1"/>
          </p:nvPr>
        </p:nvSpPr>
        <p:spPr>
          <a:xfrm>
            <a:off x="179512" y="1719071"/>
            <a:ext cx="7704856" cy="3078081"/>
          </a:xfrm>
        </p:spPr>
        <p:txBody>
          <a:bodyPr anchor="ctr">
            <a:noAutofit/>
          </a:bodyPr>
          <a:lstStyle/>
          <a:p>
            <a:pPr algn="just">
              <a:lnSpc>
                <a:spcPct val="170000"/>
              </a:lnSpc>
            </a:pPr>
            <a:r>
              <a:rPr lang="pt-PT" sz="1600" dirty="0" smtClean="0">
                <a:solidFill>
                  <a:schemeClr val="tx1"/>
                </a:solidFill>
              </a:rPr>
              <a:t>Serviços de compensação (Clearing </a:t>
            </a:r>
            <a:r>
              <a:rPr lang="pt-PT" sz="1600" dirty="0" err="1" smtClean="0">
                <a:solidFill>
                  <a:schemeClr val="tx1"/>
                </a:solidFill>
              </a:rPr>
              <a:t>Services</a:t>
            </a:r>
            <a:r>
              <a:rPr lang="pt-PT" sz="1600" dirty="0" smtClean="0">
                <a:solidFill>
                  <a:schemeClr val="tx1"/>
                </a:solidFill>
              </a:rPr>
              <a:t>)</a:t>
            </a:r>
          </a:p>
          <a:p>
            <a:pPr algn="just">
              <a:lnSpc>
                <a:spcPct val="170000"/>
              </a:lnSpc>
            </a:pPr>
            <a:r>
              <a:rPr lang="pt-PT" sz="1600" dirty="0" smtClean="0">
                <a:solidFill>
                  <a:schemeClr val="tx1"/>
                </a:solidFill>
              </a:rPr>
              <a:t>Conhecer o risco de incumprimento dos membros de compensação (clearing </a:t>
            </a:r>
            <a:r>
              <a:rPr lang="pt-PT" sz="1600" dirty="0" err="1" smtClean="0">
                <a:solidFill>
                  <a:schemeClr val="tx1"/>
                </a:solidFill>
              </a:rPr>
              <a:t>members</a:t>
            </a:r>
            <a:r>
              <a:rPr lang="pt-PT" sz="1600" dirty="0" smtClean="0">
                <a:solidFill>
                  <a:schemeClr val="tx1"/>
                </a:solidFill>
              </a:rPr>
              <a:t> </a:t>
            </a:r>
            <a:r>
              <a:rPr lang="pt-PT" sz="1600" dirty="0" err="1" smtClean="0">
                <a:solidFill>
                  <a:schemeClr val="tx1"/>
                </a:solidFill>
              </a:rPr>
              <a:t>default</a:t>
            </a:r>
            <a:r>
              <a:rPr lang="pt-PT" sz="1600" dirty="0" smtClean="0">
                <a:solidFill>
                  <a:schemeClr val="tx1"/>
                </a:solidFill>
              </a:rPr>
              <a:t> </a:t>
            </a:r>
            <a:r>
              <a:rPr lang="pt-PT" sz="1600" dirty="0" err="1" smtClean="0">
                <a:solidFill>
                  <a:schemeClr val="tx1"/>
                </a:solidFill>
              </a:rPr>
              <a:t>risk</a:t>
            </a:r>
            <a:r>
              <a:rPr lang="pt-PT" sz="1600" dirty="0" smtClean="0">
                <a:solidFill>
                  <a:schemeClr val="tx1"/>
                </a:solidFill>
              </a:rPr>
              <a:t>)</a:t>
            </a:r>
          </a:p>
          <a:p>
            <a:pPr algn="just">
              <a:lnSpc>
                <a:spcPct val="170000"/>
              </a:lnSpc>
            </a:pPr>
            <a:r>
              <a:rPr lang="pt-PT" sz="1600" dirty="0" smtClean="0">
                <a:solidFill>
                  <a:schemeClr val="tx1"/>
                </a:solidFill>
              </a:rPr>
              <a:t>Formas de combater o risco de incumprimento</a:t>
            </a:r>
          </a:p>
          <a:p>
            <a:pPr lvl="1" algn="just">
              <a:lnSpc>
                <a:spcPct val="170000"/>
              </a:lnSpc>
            </a:pPr>
            <a:r>
              <a:rPr lang="pt-PT" sz="1600" dirty="0" smtClean="0">
                <a:solidFill>
                  <a:schemeClr val="tx1"/>
                </a:solidFill>
              </a:rPr>
              <a:t>Seguros e CDS (</a:t>
            </a:r>
            <a:r>
              <a:rPr lang="pt-PT" sz="1600" dirty="0" err="1" smtClean="0">
                <a:solidFill>
                  <a:schemeClr val="tx1"/>
                </a:solidFill>
              </a:rPr>
              <a:t>Insurance</a:t>
            </a:r>
            <a:r>
              <a:rPr lang="pt-PT" sz="1600" dirty="0" smtClean="0">
                <a:solidFill>
                  <a:schemeClr val="tx1"/>
                </a:solidFill>
              </a:rPr>
              <a:t> e </a:t>
            </a:r>
            <a:r>
              <a:rPr lang="pt-PT" sz="1600" dirty="0" err="1" smtClean="0">
                <a:solidFill>
                  <a:schemeClr val="tx1"/>
                </a:solidFill>
              </a:rPr>
              <a:t>Credit</a:t>
            </a:r>
            <a:r>
              <a:rPr lang="pt-PT" sz="1600" dirty="0" smtClean="0">
                <a:solidFill>
                  <a:schemeClr val="tx1"/>
                </a:solidFill>
              </a:rPr>
              <a:t> </a:t>
            </a:r>
            <a:r>
              <a:rPr lang="pt-PT" sz="1600" dirty="0" err="1" smtClean="0">
                <a:solidFill>
                  <a:schemeClr val="tx1"/>
                </a:solidFill>
              </a:rPr>
              <a:t>Default</a:t>
            </a:r>
            <a:r>
              <a:rPr lang="pt-PT" sz="1600" dirty="0" smtClean="0">
                <a:solidFill>
                  <a:schemeClr val="tx1"/>
                </a:solidFill>
              </a:rPr>
              <a:t> </a:t>
            </a:r>
            <a:r>
              <a:rPr lang="pt-PT" sz="1600" dirty="0" err="1" smtClean="0">
                <a:solidFill>
                  <a:schemeClr val="tx1"/>
                </a:solidFill>
              </a:rPr>
              <a:t>Swaps</a:t>
            </a:r>
            <a:r>
              <a:rPr lang="pt-PT" sz="1600" dirty="0" smtClean="0">
                <a:solidFill>
                  <a:schemeClr val="tx1"/>
                </a:solidFill>
              </a:rPr>
              <a:t>)</a:t>
            </a:r>
          </a:p>
          <a:p>
            <a:pPr algn="just">
              <a:lnSpc>
                <a:spcPct val="170000"/>
              </a:lnSpc>
              <a:buNone/>
            </a:pPr>
            <a:endParaRPr lang="pt-PT" sz="1400" dirty="0" smtClean="0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dirty="0" smtClean="0"/>
              <a:t>FCUP | </a:t>
            </a:r>
            <a:r>
              <a:rPr lang="pt-PT" dirty="0" err="1" smtClean="0"/>
              <a:t>Derivatives</a:t>
            </a:r>
            <a:r>
              <a:rPr lang="pt-PT" dirty="0" smtClean="0"/>
              <a:t> Clearing, </a:t>
            </a:r>
            <a:r>
              <a:rPr lang="pt-PT" dirty="0" err="1" smtClean="0"/>
              <a:t>Default</a:t>
            </a:r>
            <a:r>
              <a:rPr lang="pt-PT" dirty="0" smtClean="0"/>
              <a:t> </a:t>
            </a:r>
            <a:r>
              <a:rPr lang="pt-PT" dirty="0" err="1" smtClean="0"/>
              <a:t>Risk</a:t>
            </a:r>
            <a:r>
              <a:rPr lang="pt-PT" dirty="0" smtClean="0"/>
              <a:t> </a:t>
            </a:r>
            <a:r>
              <a:rPr lang="pt-PT" dirty="0" err="1" smtClean="0"/>
              <a:t>and</a:t>
            </a:r>
            <a:r>
              <a:rPr lang="pt-PT" dirty="0" smtClean="0"/>
              <a:t> </a:t>
            </a:r>
            <a:r>
              <a:rPr lang="pt-PT" dirty="0" err="1" smtClean="0"/>
              <a:t>Insurance</a:t>
            </a:r>
            <a:r>
              <a:rPr lang="pt-PT" dirty="0" smtClean="0"/>
              <a:t>| Fernando Gomes</a:t>
            </a:r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663B0-4B5D-42D2-B9DB-68DCC6E0CF1C}" type="slidenum">
              <a:rPr lang="pt-PT" smtClean="0"/>
              <a:pPr/>
              <a:t>3</a:t>
            </a:fld>
            <a:endParaRPr lang="pt-PT" dirty="0"/>
          </a:p>
        </p:txBody>
      </p:sp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323528" y="188640"/>
            <a:ext cx="8381260" cy="1054394"/>
          </a:xfrm>
        </p:spPr>
        <p:txBody>
          <a:bodyPr/>
          <a:lstStyle/>
          <a:p>
            <a:r>
              <a:rPr lang="pt-PT" sz="2800" dirty="0" smtClean="0"/>
              <a:t>Objetivos</a:t>
            </a:r>
            <a:endParaRPr lang="pt-PT" sz="2800" dirty="0"/>
          </a:p>
        </p:txBody>
      </p:sp>
      <p:pic>
        <p:nvPicPr>
          <p:cNvPr id="19458" name="Picture 2" descr="http://brianallmerradionetwork.files.wordpress.com/2011/10/cme-group-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6" y="4797152"/>
            <a:ext cx="5176806" cy="115443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00003409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https://encrypted-tbn1.gstatic.com/images?q=tbn:ANd9GcRRWRAx_ZxO50lOcOgw3OpHTglvLVwQLsal7vNfVzL88hIdZ3v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2708920"/>
            <a:ext cx="3912687" cy="338437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Marcador de Posição de Conteúdo 1"/>
          <p:cNvSpPr>
            <a:spLocks noGrp="1"/>
          </p:cNvSpPr>
          <p:nvPr>
            <p:ph idx="1"/>
          </p:nvPr>
        </p:nvSpPr>
        <p:spPr>
          <a:xfrm>
            <a:off x="179512" y="1772816"/>
            <a:ext cx="4896544" cy="4104456"/>
          </a:xfrm>
        </p:spPr>
        <p:txBody>
          <a:bodyPr>
            <a:normAutofit/>
          </a:bodyPr>
          <a:lstStyle/>
          <a:p>
            <a:r>
              <a:rPr lang="pt-PT" sz="1600" dirty="0" smtClean="0"/>
              <a:t>Contraparte central (Central </a:t>
            </a:r>
            <a:r>
              <a:rPr lang="pt-PT" sz="1600" dirty="0" err="1" smtClean="0"/>
              <a:t>Counterparty</a:t>
            </a:r>
            <a:r>
              <a:rPr lang="pt-PT" sz="1600" dirty="0" smtClean="0"/>
              <a:t>)</a:t>
            </a:r>
          </a:p>
          <a:p>
            <a:pPr lvl="1"/>
            <a:r>
              <a:rPr lang="pt-PT" sz="1400" dirty="0" smtClean="0"/>
              <a:t>Membros de compensação (clearing </a:t>
            </a:r>
            <a:r>
              <a:rPr lang="pt-PT" sz="1400" dirty="0" err="1" smtClean="0"/>
              <a:t>members</a:t>
            </a:r>
            <a:r>
              <a:rPr lang="pt-PT" sz="1400" dirty="0" smtClean="0"/>
              <a:t>)</a:t>
            </a:r>
          </a:p>
          <a:p>
            <a:pPr lvl="2"/>
            <a:r>
              <a:rPr lang="pt-PT" sz="1200" dirty="0" smtClean="0"/>
              <a:t>Negociação própria (</a:t>
            </a:r>
            <a:r>
              <a:rPr lang="pt-PT" sz="1200" dirty="0" err="1" smtClean="0"/>
              <a:t>proprietary</a:t>
            </a:r>
            <a:r>
              <a:rPr lang="pt-PT" sz="1200" dirty="0" smtClean="0"/>
              <a:t> </a:t>
            </a:r>
            <a:r>
              <a:rPr lang="pt-PT" sz="1200" dirty="0" err="1" smtClean="0"/>
              <a:t>trading</a:t>
            </a:r>
            <a:r>
              <a:rPr lang="pt-PT" sz="1200" dirty="0" smtClean="0"/>
              <a:t>)</a:t>
            </a:r>
          </a:p>
          <a:p>
            <a:pPr lvl="2"/>
            <a:r>
              <a:rPr lang="pt-PT" sz="1200" dirty="0" smtClean="0"/>
              <a:t>Negociação por parte dos clientes (</a:t>
            </a:r>
            <a:r>
              <a:rPr lang="pt-PT" sz="1200" dirty="0" err="1" smtClean="0"/>
              <a:t>trading</a:t>
            </a:r>
            <a:r>
              <a:rPr lang="pt-PT" sz="1200" dirty="0" smtClean="0"/>
              <a:t> </a:t>
            </a:r>
            <a:r>
              <a:rPr lang="pt-PT" sz="1200" dirty="0" err="1" smtClean="0"/>
              <a:t>by</a:t>
            </a:r>
            <a:r>
              <a:rPr lang="pt-PT" sz="1200" dirty="0" smtClean="0"/>
              <a:t> </a:t>
            </a:r>
            <a:r>
              <a:rPr lang="pt-PT" sz="1200" dirty="0" err="1" smtClean="0"/>
              <a:t>costumers</a:t>
            </a:r>
            <a:r>
              <a:rPr lang="pt-PT" sz="1200" dirty="0" smtClean="0"/>
              <a:t>)</a:t>
            </a:r>
          </a:p>
          <a:p>
            <a:pPr lvl="2">
              <a:buNone/>
            </a:pPr>
            <a:endParaRPr lang="pt-PT" dirty="0" smtClean="0"/>
          </a:p>
          <a:p>
            <a:pPr lvl="1"/>
            <a:r>
              <a:rPr lang="pt-PT" sz="1400" dirty="0" smtClean="0"/>
              <a:t>Margem de garantia (performance </a:t>
            </a:r>
            <a:r>
              <a:rPr lang="pt-PT" sz="1400" dirty="0" err="1" smtClean="0"/>
              <a:t>bond</a:t>
            </a:r>
            <a:r>
              <a:rPr lang="pt-PT" sz="1400" dirty="0" smtClean="0"/>
              <a:t>)</a:t>
            </a:r>
          </a:p>
          <a:p>
            <a:pPr lvl="1"/>
            <a:r>
              <a:rPr lang="pt-PT" sz="1400" dirty="0" smtClean="0"/>
              <a:t>Margens de variação (</a:t>
            </a:r>
            <a:r>
              <a:rPr lang="pt-PT" sz="1400" dirty="0" err="1" smtClean="0"/>
              <a:t>variation</a:t>
            </a:r>
            <a:r>
              <a:rPr lang="pt-PT" sz="1400" dirty="0" smtClean="0"/>
              <a:t> </a:t>
            </a:r>
            <a:r>
              <a:rPr lang="pt-PT" sz="1400" dirty="0" err="1" smtClean="0"/>
              <a:t>margins</a:t>
            </a:r>
            <a:r>
              <a:rPr lang="pt-PT" sz="1400" dirty="0" smtClean="0"/>
              <a:t>)</a:t>
            </a:r>
          </a:p>
          <a:p>
            <a:pPr>
              <a:buNone/>
            </a:pPr>
            <a:endParaRPr lang="pt-PT" sz="1600" dirty="0" smtClean="0"/>
          </a:p>
          <a:p>
            <a:r>
              <a:rPr lang="pt-PT" sz="1600" dirty="0" smtClean="0"/>
              <a:t>Margem de Manutenção (</a:t>
            </a:r>
            <a:r>
              <a:rPr lang="pt-PT" sz="1600" dirty="0" err="1" smtClean="0"/>
              <a:t>maintenance</a:t>
            </a:r>
            <a:r>
              <a:rPr lang="pt-PT" sz="1600" dirty="0" smtClean="0"/>
              <a:t> </a:t>
            </a:r>
            <a:r>
              <a:rPr lang="pt-PT" sz="1600" dirty="0" err="1" smtClean="0"/>
              <a:t>margin</a:t>
            </a:r>
            <a:r>
              <a:rPr lang="pt-PT" sz="1600" dirty="0" smtClean="0"/>
              <a:t>)</a:t>
            </a:r>
          </a:p>
          <a:p>
            <a:r>
              <a:rPr lang="pt-PT" sz="1600" dirty="0" smtClean="0"/>
              <a:t>Chamada de margem (</a:t>
            </a:r>
            <a:r>
              <a:rPr lang="pt-PT" sz="1600" dirty="0" err="1" smtClean="0"/>
              <a:t>margin</a:t>
            </a:r>
            <a:r>
              <a:rPr lang="pt-PT" sz="1600" dirty="0" smtClean="0"/>
              <a:t> </a:t>
            </a:r>
            <a:r>
              <a:rPr lang="pt-PT" sz="1600" dirty="0" err="1" smtClean="0"/>
              <a:t>call</a:t>
            </a:r>
            <a:r>
              <a:rPr lang="pt-PT" sz="1600" dirty="0" smtClean="0"/>
              <a:t>)</a:t>
            </a:r>
          </a:p>
          <a:p>
            <a:pPr>
              <a:buNone/>
            </a:pPr>
            <a:endParaRPr lang="pt-PT" dirty="0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dirty="0" smtClean="0"/>
              <a:t>FCUP | </a:t>
            </a:r>
            <a:r>
              <a:rPr lang="pt-PT" dirty="0" err="1" smtClean="0"/>
              <a:t>Derivatives</a:t>
            </a:r>
            <a:r>
              <a:rPr lang="pt-PT" dirty="0" smtClean="0"/>
              <a:t> Clearing, </a:t>
            </a:r>
            <a:r>
              <a:rPr lang="pt-PT" dirty="0" err="1" smtClean="0"/>
              <a:t>Default</a:t>
            </a:r>
            <a:r>
              <a:rPr lang="pt-PT" dirty="0" smtClean="0"/>
              <a:t> </a:t>
            </a:r>
            <a:r>
              <a:rPr lang="pt-PT" dirty="0" err="1" smtClean="0"/>
              <a:t>Risk</a:t>
            </a:r>
            <a:r>
              <a:rPr lang="pt-PT" dirty="0" smtClean="0"/>
              <a:t> </a:t>
            </a:r>
            <a:r>
              <a:rPr lang="pt-PT" dirty="0" err="1" smtClean="0"/>
              <a:t>and</a:t>
            </a:r>
            <a:r>
              <a:rPr lang="pt-PT" dirty="0" smtClean="0"/>
              <a:t> </a:t>
            </a:r>
            <a:r>
              <a:rPr lang="pt-PT" dirty="0" err="1" smtClean="0"/>
              <a:t>Insurance</a:t>
            </a:r>
            <a:r>
              <a:rPr lang="pt-PT" dirty="0" smtClean="0"/>
              <a:t>| Fernando Gomes</a:t>
            </a:r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663B0-4B5D-42D2-B9DB-68DCC6E0CF1C}" type="slidenum">
              <a:rPr lang="pt-PT" smtClean="0"/>
              <a:pPr/>
              <a:t>4</a:t>
            </a:fld>
            <a:endParaRPr lang="pt-PT"/>
          </a:p>
        </p:txBody>
      </p:sp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395536" y="188640"/>
            <a:ext cx="8381260" cy="1054394"/>
          </a:xfrm>
        </p:spPr>
        <p:txBody>
          <a:bodyPr/>
          <a:lstStyle/>
          <a:p>
            <a:r>
              <a:rPr lang="pt-PT" sz="2800" dirty="0" smtClean="0"/>
              <a:t>Compensação (clearing)</a:t>
            </a:r>
            <a:endParaRPr lang="pt-PT" sz="2800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e Conteúdo 1"/>
          <p:cNvSpPr>
            <a:spLocks noGrp="1"/>
          </p:cNvSpPr>
          <p:nvPr>
            <p:ph idx="1"/>
          </p:nvPr>
        </p:nvSpPr>
        <p:spPr>
          <a:xfrm>
            <a:off x="251520" y="1628800"/>
            <a:ext cx="8640960" cy="2664296"/>
          </a:xfrm>
        </p:spPr>
        <p:txBody>
          <a:bodyPr anchor="ctr">
            <a:noAutofit/>
          </a:bodyPr>
          <a:lstStyle/>
          <a:p>
            <a:pPr algn="just">
              <a:lnSpc>
                <a:spcPct val="150000"/>
              </a:lnSpc>
            </a:pPr>
            <a:r>
              <a:rPr lang="pt-PT" sz="1400" dirty="0" smtClean="0"/>
              <a:t>Sistema de margem Standard Portfolio </a:t>
            </a:r>
            <a:r>
              <a:rPr lang="pt-PT" sz="1400" dirty="0" err="1" smtClean="0"/>
              <a:t>Analysis</a:t>
            </a:r>
            <a:r>
              <a:rPr lang="pt-PT" sz="1400" dirty="0" smtClean="0"/>
              <a:t> </a:t>
            </a:r>
            <a:r>
              <a:rPr lang="pt-PT" sz="1400" dirty="0" err="1" smtClean="0"/>
              <a:t>of</a:t>
            </a:r>
            <a:r>
              <a:rPr lang="pt-PT" sz="1400" dirty="0" smtClean="0"/>
              <a:t> </a:t>
            </a:r>
            <a:r>
              <a:rPr lang="pt-PT" sz="1400" dirty="0" err="1" smtClean="0"/>
              <a:t>Risk</a:t>
            </a:r>
            <a:r>
              <a:rPr lang="pt-PT" sz="1400" dirty="0" smtClean="0"/>
              <a:t> (SPAN) </a:t>
            </a:r>
          </a:p>
          <a:p>
            <a:pPr lvl="1" algn="just">
              <a:lnSpc>
                <a:spcPct val="150000"/>
              </a:lnSpc>
            </a:pPr>
            <a:r>
              <a:rPr lang="pt-PT" sz="1200" dirty="0" smtClean="0"/>
              <a:t>Avalia o risco de todos os futuros/opções de uma carteira e calcula o seu agregado de margem no final de cada dia de negociação.</a:t>
            </a:r>
          </a:p>
          <a:p>
            <a:pPr lvl="1" algn="just">
              <a:lnSpc>
                <a:spcPct val="150000"/>
              </a:lnSpc>
            </a:pPr>
            <a:r>
              <a:rPr lang="pt-PT" sz="1200" dirty="0" smtClean="0"/>
              <a:t>Avalia o efeito das variações na volatilidade dos preços e no tempo de validade representando as possíveis alterações ao longo de um dia de negociação de uma posição</a:t>
            </a:r>
          </a:p>
          <a:p>
            <a:pPr lvl="1" algn="just">
              <a:lnSpc>
                <a:spcPct val="150000"/>
              </a:lnSpc>
            </a:pPr>
            <a:r>
              <a:rPr lang="pt-PT" sz="1200" dirty="0" smtClean="0"/>
              <a:t>Combina instrumentos financeiros dentro do mesmo ativo subjacente para análise</a:t>
            </a:r>
          </a:p>
          <a:p>
            <a:pPr lvl="1" algn="just">
              <a:lnSpc>
                <a:spcPct val="150000"/>
              </a:lnSpc>
              <a:buNone/>
            </a:pPr>
            <a:r>
              <a:rPr lang="pt-PT" sz="1000" dirty="0" smtClean="0"/>
              <a:t> </a:t>
            </a:r>
            <a:endParaRPr lang="pt-PT" sz="1400" dirty="0" smtClean="0"/>
          </a:p>
          <a:p>
            <a:pPr lvl="2" algn="just">
              <a:lnSpc>
                <a:spcPct val="150000"/>
              </a:lnSpc>
            </a:pPr>
            <a:endParaRPr lang="pt-PT" sz="800" dirty="0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dirty="0" smtClean="0"/>
              <a:t>FCUP | </a:t>
            </a:r>
            <a:r>
              <a:rPr lang="pt-PT" dirty="0" err="1" smtClean="0"/>
              <a:t>Derivatives</a:t>
            </a:r>
            <a:r>
              <a:rPr lang="pt-PT" dirty="0" smtClean="0"/>
              <a:t> Clearing, </a:t>
            </a:r>
            <a:r>
              <a:rPr lang="pt-PT" dirty="0" err="1" smtClean="0"/>
              <a:t>Default</a:t>
            </a:r>
            <a:r>
              <a:rPr lang="pt-PT" dirty="0" smtClean="0"/>
              <a:t> </a:t>
            </a:r>
            <a:r>
              <a:rPr lang="pt-PT" dirty="0" err="1" smtClean="0"/>
              <a:t>Risk</a:t>
            </a:r>
            <a:r>
              <a:rPr lang="pt-PT" dirty="0" smtClean="0"/>
              <a:t> </a:t>
            </a:r>
            <a:r>
              <a:rPr lang="pt-PT" dirty="0" err="1" smtClean="0"/>
              <a:t>and</a:t>
            </a:r>
            <a:r>
              <a:rPr lang="pt-PT" dirty="0" smtClean="0"/>
              <a:t> </a:t>
            </a:r>
            <a:r>
              <a:rPr lang="pt-PT" dirty="0" err="1" smtClean="0"/>
              <a:t>Insurance</a:t>
            </a:r>
            <a:r>
              <a:rPr lang="pt-PT" dirty="0" smtClean="0"/>
              <a:t>| Fernando Gomes</a:t>
            </a:r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663B0-4B5D-42D2-B9DB-68DCC6E0CF1C}" type="slidenum">
              <a:rPr lang="pt-PT" smtClean="0"/>
              <a:pPr/>
              <a:t>5</a:t>
            </a:fld>
            <a:endParaRPr lang="pt-PT"/>
          </a:p>
        </p:txBody>
      </p:sp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323528" y="188640"/>
            <a:ext cx="8381260" cy="1054394"/>
          </a:xfrm>
        </p:spPr>
        <p:txBody>
          <a:bodyPr/>
          <a:lstStyle/>
          <a:p>
            <a:r>
              <a:rPr lang="pt-PT" sz="2800" dirty="0" smtClean="0"/>
              <a:t>Background</a:t>
            </a:r>
            <a:endParaRPr lang="pt-PT" sz="2800" dirty="0"/>
          </a:p>
        </p:txBody>
      </p:sp>
      <p:graphicFrame>
        <p:nvGraphicFramePr>
          <p:cNvPr id="14" name="Tabela 13"/>
          <p:cNvGraphicFramePr>
            <a:graphicFrameLocks noGrp="1"/>
          </p:cNvGraphicFramePr>
          <p:nvPr/>
        </p:nvGraphicFramePr>
        <p:xfrm>
          <a:off x="575046" y="3859699"/>
          <a:ext cx="8029402" cy="25216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4626"/>
                <a:gridCol w="1512168"/>
                <a:gridCol w="1008112"/>
                <a:gridCol w="1080120"/>
                <a:gridCol w="1008112"/>
                <a:gridCol w="2376264"/>
              </a:tblGrid>
              <a:tr h="517923">
                <a:tc>
                  <a:txBody>
                    <a:bodyPr/>
                    <a:lstStyle/>
                    <a:p>
                      <a:pPr algn="ctr"/>
                      <a:endParaRPr lang="pt-PT" sz="1200" dirty="0" smtClean="0"/>
                    </a:p>
                    <a:p>
                      <a:pPr algn="ctr"/>
                      <a:r>
                        <a:rPr lang="pt-PT" sz="1200" dirty="0" err="1" smtClean="0"/>
                        <a:t>Trading</a:t>
                      </a:r>
                      <a:endParaRPr lang="pt-PT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PT" sz="1000" dirty="0" smtClean="0"/>
                    </a:p>
                    <a:p>
                      <a:pPr algn="ctr"/>
                      <a:r>
                        <a:rPr lang="pt-PT" sz="1000" dirty="0" smtClean="0"/>
                        <a:t>Conta do cliente</a:t>
                      </a:r>
                      <a:endParaRPr lang="pt-PT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000" dirty="0" smtClean="0"/>
                        <a:t>Soma</a:t>
                      </a:r>
                      <a:r>
                        <a:rPr lang="pt-PT" sz="1000" baseline="0" dirty="0" smtClean="0"/>
                        <a:t> do </a:t>
                      </a:r>
                      <a:r>
                        <a:rPr lang="pt-PT" sz="1000" dirty="0" smtClean="0"/>
                        <a:t>agregado de posições</a:t>
                      </a:r>
                      <a:endParaRPr lang="pt-PT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PT" sz="1000" dirty="0" smtClean="0"/>
                    </a:p>
                    <a:p>
                      <a:pPr algn="ctr"/>
                      <a:r>
                        <a:rPr lang="pt-PT" sz="1000" dirty="0" smtClean="0"/>
                        <a:t>Margem</a:t>
                      </a:r>
                      <a:r>
                        <a:rPr lang="pt-PT" sz="1000" baseline="0" dirty="0" smtClean="0"/>
                        <a:t> de manutenção</a:t>
                      </a:r>
                      <a:endParaRPr lang="pt-PT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PT" sz="1000" dirty="0" smtClean="0"/>
                    </a:p>
                    <a:p>
                      <a:pPr algn="ctr"/>
                      <a:r>
                        <a:rPr lang="pt-PT" sz="1000" dirty="0" smtClean="0"/>
                        <a:t>Chamada de margem</a:t>
                      </a:r>
                      <a:endParaRPr lang="pt-PT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PT" sz="1000" dirty="0" smtClean="0"/>
                    </a:p>
                    <a:p>
                      <a:pPr algn="ctr"/>
                      <a:r>
                        <a:rPr lang="pt-PT" sz="1000" dirty="0" smtClean="0"/>
                        <a:t>Comportamento</a:t>
                      </a:r>
                      <a:r>
                        <a:rPr lang="pt-PT" sz="1000" baseline="0" dirty="0" smtClean="0"/>
                        <a:t> do membro de compensação</a:t>
                      </a:r>
                      <a:endParaRPr lang="pt-PT" sz="1000" dirty="0"/>
                    </a:p>
                  </a:txBody>
                  <a:tcPr/>
                </a:tc>
              </a:tr>
              <a:tr h="479469">
                <a:tc>
                  <a:txBody>
                    <a:bodyPr/>
                    <a:lstStyle/>
                    <a:p>
                      <a:pPr algn="ctr"/>
                      <a:r>
                        <a:rPr lang="pt-PT" sz="1000" dirty="0" smtClean="0"/>
                        <a:t>1º dia de negociação</a:t>
                      </a:r>
                      <a:endParaRPr lang="pt-PT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000" dirty="0" smtClean="0"/>
                        <a:t>Margem de garantia</a:t>
                      </a:r>
                    </a:p>
                    <a:p>
                      <a:endParaRPr lang="pt-PT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PT" sz="1000" dirty="0" smtClean="0"/>
                    </a:p>
                    <a:p>
                      <a:pPr algn="ctr"/>
                      <a:r>
                        <a:rPr lang="pt-PT" sz="1000" dirty="0" smtClean="0"/>
                        <a:t>perda</a:t>
                      </a:r>
                      <a:endParaRPr lang="pt-PT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000" dirty="0" smtClean="0"/>
                        <a:t>Não ultrapassada</a:t>
                      </a:r>
                      <a:endParaRPr lang="pt-PT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PT" sz="10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000" dirty="0" smtClean="0"/>
                        <a:t>Não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PT" sz="10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000" dirty="0" smtClean="0"/>
                        <a:t>--------------------------</a:t>
                      </a:r>
                    </a:p>
                  </a:txBody>
                  <a:tcPr/>
                </a:tc>
              </a:tr>
              <a:tr h="277189">
                <a:tc row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PT" sz="10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PT" sz="10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PT" sz="10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000" dirty="0" smtClean="0"/>
                        <a:t>2º dia de negociação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PT" sz="1000" dirty="0" smtClean="0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PT" sz="10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PT" sz="10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PT" sz="10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000" dirty="0" smtClean="0"/>
                        <a:t>Margem de garantia</a:t>
                      </a:r>
                      <a:r>
                        <a:rPr lang="pt-PT" sz="1000" baseline="0" dirty="0" smtClean="0"/>
                        <a:t> </a:t>
                      </a:r>
                      <a:r>
                        <a:rPr lang="pt-PT" sz="1000" dirty="0" smtClean="0"/>
                        <a:t>- Perda do 1º dia de negociação</a:t>
                      </a:r>
                      <a:endParaRPr lang="pt-PT" sz="1000" dirty="0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/>
                      <a:endParaRPr lang="pt-PT" sz="1000" dirty="0" smtClean="0"/>
                    </a:p>
                    <a:p>
                      <a:pPr algn="ctr"/>
                      <a:endParaRPr lang="pt-PT" sz="1000" dirty="0" smtClean="0"/>
                    </a:p>
                    <a:p>
                      <a:pPr algn="ctr"/>
                      <a:endParaRPr lang="pt-PT" sz="1000" dirty="0" smtClean="0"/>
                    </a:p>
                    <a:p>
                      <a:pPr algn="ctr"/>
                      <a:endParaRPr lang="pt-PT" sz="1000" dirty="0" smtClean="0"/>
                    </a:p>
                    <a:p>
                      <a:pPr algn="ctr"/>
                      <a:r>
                        <a:rPr lang="pt-PT" sz="1000" dirty="0" smtClean="0"/>
                        <a:t>perda</a:t>
                      </a:r>
                      <a:endParaRPr lang="pt-PT" sz="1000" dirty="0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/>
                      <a:endParaRPr lang="pt-PT" sz="1000" dirty="0" smtClean="0"/>
                    </a:p>
                    <a:p>
                      <a:pPr algn="ctr"/>
                      <a:endParaRPr lang="pt-PT" sz="1000" dirty="0" smtClean="0"/>
                    </a:p>
                    <a:p>
                      <a:pPr algn="ctr"/>
                      <a:endParaRPr lang="pt-PT" sz="1000" dirty="0" smtClean="0"/>
                    </a:p>
                    <a:p>
                      <a:pPr algn="ctr"/>
                      <a:endParaRPr lang="pt-PT" sz="1000" dirty="0" smtClean="0"/>
                    </a:p>
                    <a:p>
                      <a:pPr algn="ctr"/>
                      <a:r>
                        <a:rPr lang="pt-PT" sz="1000" dirty="0" smtClean="0"/>
                        <a:t>Sim</a:t>
                      </a:r>
                      <a:endParaRPr lang="pt-PT" sz="1000" dirty="0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/>
                      <a:endParaRPr lang="pt-PT" sz="1000" dirty="0" smtClean="0"/>
                    </a:p>
                    <a:p>
                      <a:pPr algn="ctr"/>
                      <a:endParaRPr lang="pt-PT" sz="1000" dirty="0" smtClean="0"/>
                    </a:p>
                    <a:p>
                      <a:pPr algn="ctr"/>
                      <a:endParaRPr lang="pt-PT" sz="1000" dirty="0" smtClean="0"/>
                    </a:p>
                    <a:p>
                      <a:pPr algn="ctr"/>
                      <a:endParaRPr lang="pt-PT" sz="1000" dirty="0" smtClean="0"/>
                    </a:p>
                    <a:p>
                      <a:pPr algn="ctr"/>
                      <a:r>
                        <a:rPr lang="pt-PT" sz="1000" dirty="0" smtClean="0"/>
                        <a:t>Sim</a:t>
                      </a:r>
                      <a:endParaRPr lang="pt-PT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pt-PT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fornece os fundos solicitados no final</a:t>
                      </a:r>
                      <a:r>
                        <a:rPr lang="pt-PT" sz="10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do dia</a:t>
                      </a:r>
                      <a:endParaRPr lang="pt-PT" sz="1000" dirty="0"/>
                    </a:p>
                  </a:txBody>
                  <a:tcPr/>
                </a:tc>
              </a:tr>
              <a:tr h="277189"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pt-PT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não fornece os fundos necessários a tempo, mas o saldo da conta de margem continua a ser positivo</a:t>
                      </a:r>
                      <a:endParaRPr lang="pt-PT" sz="1000" dirty="0"/>
                    </a:p>
                  </a:txBody>
                  <a:tcPr/>
                </a:tc>
              </a:tr>
              <a:tr h="417142"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pt-PT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não fornece os fundos solicitados a tempo e o saldo da conta de margem é negativo</a:t>
                      </a:r>
                      <a:endParaRPr lang="pt-PT" sz="10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88569065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enr.construction.com/images2/2012/05/risktapemeasur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0" y="1484784"/>
            <a:ext cx="4286250" cy="2543175"/>
          </a:xfrm>
          <a:prstGeom prst="rect">
            <a:avLst/>
          </a:prstGeom>
          <a:noFill/>
        </p:spPr>
      </p:pic>
      <p:sp>
        <p:nvSpPr>
          <p:cNvPr id="8" name="Marcador de Posição de Conteúdo 7"/>
          <p:cNvSpPr>
            <a:spLocks noGrp="1"/>
          </p:cNvSpPr>
          <p:nvPr>
            <p:ph idx="1"/>
          </p:nvPr>
        </p:nvSpPr>
        <p:spPr>
          <a:xfrm>
            <a:off x="179512" y="1772816"/>
            <a:ext cx="5796136" cy="4680520"/>
          </a:xfrm>
        </p:spPr>
        <p:txBody>
          <a:bodyPr anchor="ctr">
            <a:normAutofit fontScale="77500" lnSpcReduction="20000"/>
          </a:bodyPr>
          <a:lstStyle/>
          <a:p>
            <a:pPr algn="just">
              <a:lnSpc>
                <a:spcPct val="150000"/>
              </a:lnSpc>
            </a:pPr>
            <a:r>
              <a:rPr lang="pt-PT" sz="1800" dirty="0" smtClean="0"/>
              <a:t>Data de observação: 4 de janeiro de 1999 até 31 de Dezembro de 2001 </a:t>
            </a:r>
          </a:p>
          <a:p>
            <a:pPr lvl="1" algn="just">
              <a:lnSpc>
                <a:spcPct val="150000"/>
              </a:lnSpc>
            </a:pPr>
            <a:r>
              <a:rPr lang="pt-PT" sz="1500" dirty="0" smtClean="0"/>
              <a:t>Margens de garantia (</a:t>
            </a:r>
            <a:r>
              <a:rPr lang="pt-PT" sz="1500" i="1" dirty="0" smtClean="0"/>
              <a:t>B</a:t>
            </a:r>
            <a:r>
              <a:rPr lang="pt-PT" sz="1500" dirty="0" smtClean="0"/>
              <a:t>)</a:t>
            </a:r>
          </a:p>
          <a:p>
            <a:pPr lvl="1" algn="just">
              <a:lnSpc>
                <a:spcPct val="150000"/>
              </a:lnSpc>
            </a:pPr>
            <a:r>
              <a:rPr lang="pt-PT" sz="1500" dirty="0" smtClean="0"/>
              <a:t>Margem de variação (</a:t>
            </a:r>
            <a:r>
              <a:rPr lang="pt-PT" sz="1500" i="1" dirty="0" smtClean="0"/>
              <a:t>V</a:t>
            </a:r>
            <a:r>
              <a:rPr lang="pt-PT" sz="1500" dirty="0" smtClean="0"/>
              <a:t>)</a:t>
            </a:r>
          </a:p>
          <a:p>
            <a:pPr algn="just">
              <a:lnSpc>
                <a:spcPct val="150000"/>
              </a:lnSpc>
            </a:pPr>
            <a:r>
              <a:rPr lang="pt-PT" sz="1800" dirty="0" smtClean="0"/>
              <a:t>Contraparte Central da Bolsa Mercantil de Chicago </a:t>
            </a:r>
          </a:p>
          <a:p>
            <a:pPr lvl="1" algn="just">
              <a:lnSpc>
                <a:spcPct val="150000"/>
              </a:lnSpc>
            </a:pPr>
            <a:r>
              <a:rPr lang="pt-PT" sz="1500" dirty="0" smtClean="0"/>
              <a:t>60 membros de compensação com contas de casa e de clientes</a:t>
            </a:r>
          </a:p>
          <a:p>
            <a:pPr lvl="1" algn="just">
              <a:lnSpc>
                <a:spcPct val="150000"/>
              </a:lnSpc>
            </a:pPr>
            <a:r>
              <a:rPr lang="pt-PT" sz="1500" dirty="0" smtClean="0"/>
              <a:t>9 membros de compensação com apenas contas de casa</a:t>
            </a:r>
          </a:p>
          <a:p>
            <a:pPr lvl="1" algn="just">
              <a:lnSpc>
                <a:spcPct val="150000"/>
              </a:lnSpc>
            </a:pPr>
            <a:r>
              <a:rPr lang="pt-PT" sz="1500" dirty="0" smtClean="0"/>
              <a:t>2 membros de compensação gerem apenas as contas de clientes</a:t>
            </a:r>
          </a:p>
          <a:p>
            <a:pPr lvl="1" algn="just">
              <a:lnSpc>
                <a:spcPct val="150000"/>
              </a:lnSpc>
            </a:pPr>
            <a:r>
              <a:rPr lang="pt-PT" sz="1500" dirty="0" smtClean="0"/>
              <a:t>43236 observações membro/dia para as contas de casa</a:t>
            </a:r>
          </a:p>
          <a:p>
            <a:pPr lvl="1" algn="just">
              <a:lnSpc>
                <a:spcPct val="150000"/>
              </a:lnSpc>
            </a:pPr>
            <a:r>
              <a:rPr lang="pt-PT" sz="1500" dirty="0" smtClean="0"/>
              <a:t>41013 observações membro/dia para as contas de clientes</a:t>
            </a:r>
          </a:p>
          <a:p>
            <a:pPr algn="just">
              <a:lnSpc>
                <a:spcPct val="150000"/>
              </a:lnSpc>
            </a:pPr>
            <a:endParaRPr lang="pt-PT" dirty="0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dirty="0" smtClean="0"/>
              <a:t>FCUP | </a:t>
            </a:r>
            <a:r>
              <a:rPr lang="pt-PT" dirty="0" err="1" smtClean="0"/>
              <a:t>Derivatives</a:t>
            </a:r>
            <a:r>
              <a:rPr lang="pt-PT" dirty="0" smtClean="0"/>
              <a:t> Clearing, </a:t>
            </a:r>
            <a:r>
              <a:rPr lang="pt-PT" dirty="0" err="1" smtClean="0"/>
              <a:t>Default</a:t>
            </a:r>
            <a:r>
              <a:rPr lang="pt-PT" dirty="0" smtClean="0"/>
              <a:t> </a:t>
            </a:r>
            <a:r>
              <a:rPr lang="pt-PT" dirty="0" err="1" smtClean="0"/>
              <a:t>Risk</a:t>
            </a:r>
            <a:r>
              <a:rPr lang="pt-PT" dirty="0" smtClean="0"/>
              <a:t> </a:t>
            </a:r>
            <a:r>
              <a:rPr lang="pt-PT" dirty="0" err="1" smtClean="0"/>
              <a:t>and</a:t>
            </a:r>
            <a:r>
              <a:rPr lang="pt-PT" dirty="0" smtClean="0"/>
              <a:t> </a:t>
            </a:r>
            <a:r>
              <a:rPr lang="pt-PT" dirty="0" err="1" smtClean="0"/>
              <a:t>Insurance</a:t>
            </a:r>
            <a:r>
              <a:rPr lang="pt-PT" dirty="0" smtClean="0"/>
              <a:t>| Fernando Gomes</a:t>
            </a:r>
            <a:endParaRPr lang="pt-PT" dirty="0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663B0-4B5D-42D2-B9DB-68DCC6E0CF1C}" type="slidenum">
              <a:rPr lang="pt-PT" smtClean="0"/>
              <a:pPr/>
              <a:t>6</a:t>
            </a:fld>
            <a:endParaRPr lang="pt-PT"/>
          </a:p>
        </p:txBody>
      </p:sp>
      <p:sp>
        <p:nvSpPr>
          <p:cNvPr id="7" name="Títul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z="2800" dirty="0" smtClean="0"/>
              <a:t>Análise do Risco</a:t>
            </a:r>
            <a:endParaRPr lang="pt-PT" sz="2800" dirty="0"/>
          </a:p>
        </p:txBody>
      </p:sp>
    </p:spTree>
    <p:extLst>
      <p:ext uri="{BB962C8B-B14F-4D97-AF65-F5344CB8AC3E}">
        <p14:creationId xmlns="" xmlns:p14="http://schemas.microsoft.com/office/powerpoint/2010/main" val="101919477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dirty="0" smtClean="0"/>
              <a:t>FCUP | </a:t>
            </a:r>
            <a:r>
              <a:rPr lang="pt-PT" dirty="0" err="1" smtClean="0"/>
              <a:t>Derivatives</a:t>
            </a:r>
            <a:r>
              <a:rPr lang="pt-PT" dirty="0" smtClean="0"/>
              <a:t> Clearing, </a:t>
            </a:r>
            <a:r>
              <a:rPr lang="pt-PT" dirty="0" err="1" smtClean="0"/>
              <a:t>Default</a:t>
            </a:r>
            <a:r>
              <a:rPr lang="pt-PT" dirty="0" smtClean="0"/>
              <a:t> </a:t>
            </a:r>
            <a:r>
              <a:rPr lang="pt-PT" dirty="0" err="1" smtClean="0"/>
              <a:t>Risk</a:t>
            </a:r>
            <a:r>
              <a:rPr lang="pt-PT" dirty="0" smtClean="0"/>
              <a:t> </a:t>
            </a:r>
            <a:r>
              <a:rPr lang="pt-PT" dirty="0" err="1" smtClean="0"/>
              <a:t>and</a:t>
            </a:r>
            <a:r>
              <a:rPr lang="pt-PT" dirty="0" smtClean="0"/>
              <a:t> </a:t>
            </a:r>
            <a:r>
              <a:rPr lang="pt-PT" dirty="0" err="1" smtClean="0"/>
              <a:t>Insurance</a:t>
            </a:r>
            <a:r>
              <a:rPr lang="pt-PT" dirty="0" smtClean="0"/>
              <a:t>| Fernando Gomes</a:t>
            </a:r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663B0-4B5D-42D2-B9DB-68DCC6E0CF1C}" type="slidenum">
              <a:rPr lang="pt-PT" smtClean="0"/>
              <a:pPr/>
              <a:t>7</a:t>
            </a:fld>
            <a:endParaRPr lang="pt-PT"/>
          </a:p>
        </p:txBody>
      </p:sp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z="2800" dirty="0" smtClean="0"/>
              <a:t>Análise do Risco (</a:t>
            </a:r>
            <a:r>
              <a:rPr lang="pt-PT" sz="2800" dirty="0" err="1" smtClean="0"/>
              <a:t>Cont</a:t>
            </a:r>
            <a:r>
              <a:rPr lang="pt-PT" sz="2800" dirty="0" smtClean="0"/>
              <a:t>.)</a:t>
            </a:r>
            <a:endParaRPr lang="pt-PT" sz="2800" dirty="0"/>
          </a:p>
        </p:txBody>
      </p:sp>
      <p:pic>
        <p:nvPicPr>
          <p:cNvPr id="1126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1556792"/>
            <a:ext cx="5833269" cy="4187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" name="Marcador de Posição de Conteúdo 7"/>
          <p:cNvSpPr>
            <a:spLocks noGrp="1"/>
          </p:cNvSpPr>
          <p:nvPr>
            <p:ph idx="1"/>
          </p:nvPr>
        </p:nvSpPr>
        <p:spPr>
          <a:xfrm>
            <a:off x="323528" y="5661248"/>
            <a:ext cx="8424936" cy="792088"/>
          </a:xfrm>
        </p:spPr>
        <p:txBody>
          <a:bodyPr anchor="ctr">
            <a:noAutofit/>
          </a:bodyPr>
          <a:lstStyle/>
          <a:p>
            <a:pPr algn="just">
              <a:lnSpc>
                <a:spcPct val="150000"/>
              </a:lnSpc>
            </a:pPr>
            <a:r>
              <a:rPr lang="pt-PT" sz="1200" dirty="0" smtClean="0"/>
              <a:t>margens de garantia médias diárias acumuladas, tanto para a contas de casa como para as contas de cliente, para todos membros de compensação ao longo de cada mês</a:t>
            </a:r>
            <a:endParaRPr lang="pt-PT" sz="1200" dirty="0"/>
          </a:p>
        </p:txBody>
      </p:sp>
      <p:sp>
        <p:nvSpPr>
          <p:cNvPr id="7" name="CaixaDeTexto 6"/>
          <p:cNvSpPr txBox="1"/>
          <p:nvPr/>
        </p:nvSpPr>
        <p:spPr>
          <a:xfrm>
            <a:off x="1043608" y="1628800"/>
            <a:ext cx="9361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000" dirty="0" smtClean="0"/>
              <a:t>$biliões/dia</a:t>
            </a:r>
            <a:endParaRPr lang="pt-PT" sz="1000" dirty="0"/>
          </a:p>
        </p:txBody>
      </p:sp>
    </p:spTree>
    <p:extLst>
      <p:ext uri="{BB962C8B-B14F-4D97-AF65-F5344CB8AC3E}">
        <p14:creationId xmlns="" xmlns:p14="http://schemas.microsoft.com/office/powerpoint/2010/main" val="17683202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e Conteúdo 1"/>
          <p:cNvSpPr>
            <a:spLocks noGrp="1"/>
          </p:cNvSpPr>
          <p:nvPr>
            <p:ph idx="1"/>
          </p:nvPr>
        </p:nvSpPr>
        <p:spPr>
          <a:xfrm>
            <a:off x="395536" y="1988840"/>
            <a:ext cx="2448271" cy="2646033"/>
          </a:xfrm>
        </p:spPr>
        <p:txBody>
          <a:bodyPr anchor="ctr">
            <a:normAutofit/>
          </a:bodyPr>
          <a:lstStyle/>
          <a:p>
            <a:pPr>
              <a:lnSpc>
                <a:spcPct val="150000"/>
              </a:lnSpc>
            </a:pPr>
            <a:r>
              <a:rPr lang="pt-PT" sz="1400" dirty="0" smtClean="0"/>
              <a:t>Margens de garantia diárias para os membros de compensação e as respetivas margens de variação</a:t>
            </a:r>
            <a:endParaRPr lang="pt-PT" sz="1400" dirty="0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dirty="0" smtClean="0"/>
              <a:t>FCUP | </a:t>
            </a:r>
            <a:r>
              <a:rPr lang="pt-PT" dirty="0" err="1" smtClean="0"/>
              <a:t>Derivatives</a:t>
            </a:r>
            <a:r>
              <a:rPr lang="pt-PT" dirty="0" smtClean="0"/>
              <a:t> Clearing, </a:t>
            </a:r>
            <a:r>
              <a:rPr lang="pt-PT" dirty="0" err="1" smtClean="0"/>
              <a:t>Default</a:t>
            </a:r>
            <a:r>
              <a:rPr lang="pt-PT" dirty="0" smtClean="0"/>
              <a:t> </a:t>
            </a:r>
            <a:r>
              <a:rPr lang="pt-PT" dirty="0" err="1" smtClean="0"/>
              <a:t>Risk</a:t>
            </a:r>
            <a:r>
              <a:rPr lang="pt-PT" dirty="0" smtClean="0"/>
              <a:t> </a:t>
            </a:r>
            <a:r>
              <a:rPr lang="pt-PT" dirty="0" err="1" smtClean="0"/>
              <a:t>and</a:t>
            </a:r>
            <a:r>
              <a:rPr lang="pt-PT" dirty="0" smtClean="0"/>
              <a:t> </a:t>
            </a:r>
            <a:r>
              <a:rPr lang="pt-PT" dirty="0" err="1" smtClean="0"/>
              <a:t>Insurance</a:t>
            </a:r>
            <a:r>
              <a:rPr lang="pt-PT" dirty="0" smtClean="0"/>
              <a:t>| Fernando Gomes</a:t>
            </a:r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663B0-4B5D-42D2-B9DB-68DCC6E0CF1C}" type="slidenum">
              <a:rPr lang="pt-PT" smtClean="0"/>
              <a:pPr/>
              <a:t>8</a:t>
            </a:fld>
            <a:endParaRPr lang="pt-PT"/>
          </a:p>
        </p:txBody>
      </p:sp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z="2800" dirty="0" smtClean="0"/>
              <a:t>Análise do risco (</a:t>
            </a:r>
            <a:r>
              <a:rPr lang="pt-PT" sz="2800" dirty="0" err="1" smtClean="0"/>
              <a:t>cont</a:t>
            </a:r>
            <a:r>
              <a:rPr lang="pt-PT" sz="2800" dirty="0" smtClean="0"/>
              <a:t>.)</a:t>
            </a:r>
            <a:endParaRPr lang="pt-PT" sz="2800" dirty="0"/>
          </a:p>
        </p:txBody>
      </p:sp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1556792"/>
            <a:ext cx="5688632" cy="499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53007774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e Conteúdo 1"/>
          <p:cNvSpPr>
            <a:spLocks noGrp="1"/>
          </p:cNvSpPr>
          <p:nvPr>
            <p:ph idx="1"/>
          </p:nvPr>
        </p:nvSpPr>
        <p:spPr>
          <a:xfrm>
            <a:off x="395536" y="5589240"/>
            <a:ext cx="8424936" cy="936104"/>
          </a:xfrm>
        </p:spPr>
        <p:txBody>
          <a:bodyPr>
            <a:noAutofit/>
          </a:bodyPr>
          <a:lstStyle/>
          <a:p>
            <a:pPr marL="171450" indent="-171450" algn="just">
              <a:buClrTx/>
              <a:defRPr/>
            </a:pPr>
            <a:r>
              <a:rPr lang="pt-PT" sz="1600" dirty="0" smtClean="0"/>
              <a:t>série histórica da relação entre a margem de variação e a margem de garantia para cada tipo de conta</a:t>
            </a:r>
          </a:p>
          <a:p>
            <a:pPr marL="171450" indent="-171450" algn="just">
              <a:buClrTx/>
              <a:defRPr/>
            </a:pPr>
            <a:r>
              <a:rPr lang="pt-PT" sz="1600" dirty="0" smtClean="0"/>
              <a:t>O incumprimento pode ocorrer em </a:t>
            </a:r>
            <a:r>
              <a:rPr lang="pt-PT" sz="1600" i="1" dirty="0" smtClean="0"/>
              <a:t>VH/BH&lt;-1 </a:t>
            </a:r>
            <a:r>
              <a:rPr lang="pt-PT" sz="1600" dirty="0" smtClean="0"/>
              <a:t>ou </a:t>
            </a:r>
            <a:r>
              <a:rPr lang="pt-PT" sz="1600" i="1" dirty="0" smtClean="0"/>
              <a:t>VC/BC &lt;-1</a:t>
            </a:r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dirty="0" smtClean="0"/>
              <a:t>FCUP | </a:t>
            </a:r>
            <a:r>
              <a:rPr lang="pt-PT" dirty="0" err="1" smtClean="0"/>
              <a:t>Derivatives</a:t>
            </a:r>
            <a:r>
              <a:rPr lang="pt-PT" dirty="0" smtClean="0"/>
              <a:t> Clearing, </a:t>
            </a:r>
            <a:r>
              <a:rPr lang="pt-PT" dirty="0" err="1" smtClean="0"/>
              <a:t>Default</a:t>
            </a:r>
            <a:r>
              <a:rPr lang="pt-PT" dirty="0" smtClean="0"/>
              <a:t> </a:t>
            </a:r>
            <a:r>
              <a:rPr lang="pt-PT" dirty="0" err="1" smtClean="0"/>
              <a:t>Risk</a:t>
            </a:r>
            <a:r>
              <a:rPr lang="pt-PT" dirty="0" smtClean="0"/>
              <a:t> </a:t>
            </a:r>
            <a:r>
              <a:rPr lang="pt-PT" dirty="0" err="1" smtClean="0"/>
              <a:t>and</a:t>
            </a:r>
            <a:r>
              <a:rPr lang="pt-PT" dirty="0" smtClean="0"/>
              <a:t> </a:t>
            </a:r>
            <a:r>
              <a:rPr lang="pt-PT" dirty="0" err="1" smtClean="0"/>
              <a:t>Insurance</a:t>
            </a:r>
            <a:r>
              <a:rPr lang="pt-PT" dirty="0" smtClean="0"/>
              <a:t>| Fernando Gomes</a:t>
            </a:r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663B0-4B5D-42D2-B9DB-68DCC6E0CF1C}" type="slidenum">
              <a:rPr lang="pt-PT" smtClean="0"/>
              <a:pPr/>
              <a:t>9</a:t>
            </a:fld>
            <a:endParaRPr lang="pt-PT"/>
          </a:p>
        </p:txBody>
      </p:sp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pt-PT" sz="2800" dirty="0" smtClean="0"/>
              <a:t>Análise do risco (</a:t>
            </a:r>
            <a:r>
              <a:rPr lang="pt-PT" sz="2800" dirty="0" err="1" smtClean="0"/>
              <a:t>cont</a:t>
            </a:r>
            <a:r>
              <a:rPr lang="pt-PT" sz="2800" dirty="0" smtClean="0"/>
              <a:t>.)</a:t>
            </a:r>
            <a:endParaRPr lang="pt-PT" sz="2800" dirty="0"/>
          </a:p>
        </p:txBody>
      </p:sp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1556792"/>
            <a:ext cx="5688632" cy="4020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3744753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relha">
  <a:themeElements>
    <a:clrScheme name="Personalizado 8">
      <a:dk1>
        <a:sysClr val="windowText" lastClr="000000"/>
      </a:dk1>
      <a:lt1>
        <a:sysClr val="window" lastClr="FFFFFF"/>
      </a:lt1>
      <a:dk2>
        <a:srgbClr val="1D3641"/>
      </a:dk2>
      <a:lt2>
        <a:srgbClr val="FFFFFF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Energia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specto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delo de apresentação personalizad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Grid</Template>
  <TotalTime>6372</TotalTime>
  <Words>1317</Words>
  <Application>Microsoft Office PowerPoint</Application>
  <PresentationFormat>Apresentação no Ecrã (4:3)</PresentationFormat>
  <Paragraphs>214</Paragraphs>
  <Slides>20</Slides>
  <Notes>20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dos diapositivos</vt:lpstr>
      </vt:variant>
      <vt:variant>
        <vt:i4>20</vt:i4>
      </vt:variant>
    </vt:vector>
  </HeadingPairs>
  <TitlesOfParts>
    <vt:vector size="22" baseType="lpstr">
      <vt:lpstr>Grelha</vt:lpstr>
      <vt:lpstr>Modelo de apresentação personalizado</vt:lpstr>
      <vt:lpstr>Derivatives Clearing, Default Risk, and Insurance</vt:lpstr>
      <vt:lpstr>CME Group Inc.</vt:lpstr>
      <vt:lpstr>Objetivos</vt:lpstr>
      <vt:lpstr>Compensação (clearing)</vt:lpstr>
      <vt:lpstr>Background</vt:lpstr>
      <vt:lpstr>Análise do Risco</vt:lpstr>
      <vt:lpstr>Análise do Risco (Cont.)</vt:lpstr>
      <vt:lpstr>Análise do risco (cont.)</vt:lpstr>
      <vt:lpstr>Análise do risco (cont.)</vt:lpstr>
      <vt:lpstr>Análise do risco (cont.)</vt:lpstr>
      <vt:lpstr>Análise do risco (cont.)</vt:lpstr>
      <vt:lpstr>Análise do risco (cont.)</vt:lpstr>
      <vt:lpstr>Análise do risco (cont.)</vt:lpstr>
      <vt:lpstr>Análise do risco (cont.)</vt:lpstr>
      <vt:lpstr>Análise do risco (cont.)</vt:lpstr>
      <vt:lpstr>Análise do risco (cont.)</vt:lpstr>
      <vt:lpstr>Diapositivo 17</vt:lpstr>
      <vt:lpstr>seguro de incumprimento e risco sistemático</vt:lpstr>
      <vt:lpstr>Seguro de incumprimento</vt:lpstr>
      <vt:lpstr>conclusão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Margarida</dc:creator>
  <cp:lastModifiedBy>FernandoGomes</cp:lastModifiedBy>
  <cp:revision>292</cp:revision>
  <dcterms:created xsi:type="dcterms:W3CDTF">2012-10-17T15:14:56Z</dcterms:created>
  <dcterms:modified xsi:type="dcterms:W3CDTF">2013-01-30T02:39:54Z</dcterms:modified>
</cp:coreProperties>
</file>