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70" r:id="rId2"/>
    <p:sldId id="276" r:id="rId3"/>
    <p:sldId id="342" r:id="rId4"/>
    <p:sldId id="346" r:id="rId5"/>
    <p:sldId id="348" r:id="rId6"/>
    <p:sldId id="347" r:id="rId7"/>
    <p:sldId id="366" r:id="rId8"/>
    <p:sldId id="350" r:id="rId9"/>
    <p:sldId id="351" r:id="rId10"/>
    <p:sldId id="352" r:id="rId11"/>
    <p:sldId id="354" r:id="rId12"/>
    <p:sldId id="355" r:id="rId13"/>
    <p:sldId id="356" r:id="rId14"/>
    <p:sldId id="377" r:id="rId15"/>
    <p:sldId id="367" r:id="rId16"/>
    <p:sldId id="360" r:id="rId17"/>
    <p:sldId id="361" r:id="rId18"/>
    <p:sldId id="364" r:id="rId19"/>
    <p:sldId id="365" r:id="rId20"/>
    <p:sldId id="362" r:id="rId21"/>
    <p:sldId id="359" r:id="rId22"/>
    <p:sldId id="358" r:id="rId23"/>
    <p:sldId id="357" r:id="rId24"/>
    <p:sldId id="368" r:id="rId25"/>
    <p:sldId id="370" r:id="rId26"/>
    <p:sldId id="369" r:id="rId27"/>
    <p:sldId id="372" r:id="rId28"/>
    <p:sldId id="373" r:id="rId29"/>
    <p:sldId id="374" r:id="rId30"/>
    <p:sldId id="376" r:id="rId31"/>
    <p:sldId id="375" r:id="rId32"/>
  </p:sldIdLst>
  <p:sldSz cx="12192000" cy="6858000"/>
  <p:notesSz cx="6797675" cy="9928225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BF5"/>
    <a:srgbClr val="CFD5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87414" autoAdjust="0"/>
  </p:normalViewPr>
  <p:slideViewPr>
    <p:cSldViewPr snapToGrid="0">
      <p:cViewPr varScale="1">
        <p:scale>
          <a:sx n="101" d="100"/>
          <a:sy n="101" d="100"/>
        </p:scale>
        <p:origin x="954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3340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-3870" y="-12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7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1E65CD-894E-49EB-89E0-D0ABAB1DE8A2}" type="datetimeFigureOut">
              <a:rPr lang="es-ES" smtClean="0"/>
              <a:t>27/11/2018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B0EF40-3601-4C24-815E-268EA31DA1E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6783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AD0DA1-8750-4957-8DBC-8F47D25E9025}" type="datetimeFigureOut">
              <a:rPr lang="es-ES" smtClean="0"/>
              <a:t>27/11/2018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1805EA-7199-4AFF-8BD4-19755094CCA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7562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805EA-7199-4AFF-8BD4-19755094CCA4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22907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S" baseline="0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E084E-BF57-4345-9C2C-F21DD7BFF89E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95022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E084E-BF57-4345-9C2C-F21DD7BFF89E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48204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S" baseline="0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E084E-BF57-4345-9C2C-F21DD7BFF89E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25490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E084E-BF57-4345-9C2C-F21DD7BFF89E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94601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S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E084E-BF57-4345-9C2C-F21DD7BFF89E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02067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S" baseline="0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E084E-BF57-4345-9C2C-F21DD7BFF89E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8694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S" baseline="0" dirty="0" smtClean="0"/>
          </a:p>
          <a:p>
            <a:pPr marL="171450" indent="-171450">
              <a:buFontTx/>
              <a:buChar char="-"/>
            </a:pP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E084E-BF57-4345-9C2C-F21DD7BFF89E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82894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E084E-BF57-4345-9C2C-F21DD7BFF89E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14689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E084E-BF57-4345-9C2C-F21DD7BFF89E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31098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E084E-BF57-4345-9C2C-F21DD7BFF89E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2995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805EA-7199-4AFF-8BD4-19755094CCA4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25950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S" dirty="0" smtClean="0"/>
          </a:p>
          <a:p>
            <a:pPr marL="171450" indent="-171450">
              <a:buFontTx/>
              <a:buChar char="-"/>
            </a:pPr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E084E-BF57-4345-9C2C-F21DD7BFF89E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1686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S" baseline="0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E084E-BF57-4345-9C2C-F21DD7BFF89E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90196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E084E-BF57-4345-9C2C-F21DD7BFF89E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40812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E084E-BF57-4345-9C2C-F21DD7BFF89E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83396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E084E-BF57-4345-9C2C-F21DD7BFF89E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71003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E084E-BF57-4345-9C2C-F21DD7BFF89E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65821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E084E-BF57-4345-9C2C-F21DD7BFF89E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0836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E084E-BF57-4345-9C2C-F21DD7BFF89E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16085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FontTx/>
              <a:buNone/>
            </a:pPr>
            <a:endParaRPr lang="es-ES" baseline="0" dirty="0" smtClean="0">
              <a:sym typeface="Wingdings" panose="05000000000000000000" pitchFamily="2" charset="2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805EA-7199-4AFF-8BD4-19755094CCA4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71445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805EA-7199-4AFF-8BD4-19755094CCA4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4791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E084E-BF57-4345-9C2C-F21DD7BFF89E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51755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805EA-7199-4AFF-8BD4-19755094CCA4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93409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805EA-7199-4AFF-8BD4-19755094CCA4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3658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E084E-BF57-4345-9C2C-F21DD7BFF89E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30075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E084E-BF57-4345-9C2C-F21DD7BFF89E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7575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E084E-BF57-4345-9C2C-F21DD7BFF89E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59913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E084E-BF57-4345-9C2C-F21DD7BFF89E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59485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E084E-BF57-4345-9C2C-F21DD7BFF89E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24375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E084E-BF57-4345-9C2C-F21DD7BFF89E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6389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90"/>
            <a:ext cx="12194473" cy="685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617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311690-CEC2-407B-80A4-29FD75F0B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08B95BB-A955-4626-AE33-2573413D8A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07AC42B-5DFD-46D3-9A6B-6559FA160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A0E15F-3B84-4C05-A3F1-123C10C91BFD}" type="slidenum">
              <a:rPr lang="es-ES" smtClean="0"/>
              <a:t>‹nº›</a:t>
            </a:fld>
            <a:endParaRPr lang="es-ES"/>
          </a:p>
        </p:txBody>
      </p:sp>
      <p:sp>
        <p:nvSpPr>
          <p:cNvPr id="7" name="Marcador de fecha 3">
            <a:extLst>
              <a:ext uri="{FF2B5EF4-FFF2-40B4-BE49-F238E27FC236}">
                <a16:creationId xmlns:a16="http://schemas.microsoft.com/office/drawing/2014/main" id="{1294614C-71A7-41B4-8319-6BC249C775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es-ES" smtClean="0"/>
              <a:t>Oporto</a:t>
            </a:r>
            <a:endParaRPr lang="es-ES" dirty="0"/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4B84E42C-278B-40A4-8572-D1E9FBAF02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accent2"/>
                </a:solidFill>
              </a:defRPr>
            </a:lvl1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43583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C4A5F65-A392-41D8-A554-D51439D172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08137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ABA10E-ED44-4075-8B5C-2DA4D9CA6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498FA6C-AD1F-492E-8F25-6E845BBA84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1AE3B49-FE0F-4453-9770-8E55C1ED6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A0E15F-3B84-4C05-A3F1-123C10C91BF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8861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01E4B2-8FFA-4207-B605-BF59E2760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B415C75-EEB1-45E5-ADD9-259FFE3FF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43FACA8-00A9-45AF-A651-ED623BABF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A0E15F-3B84-4C05-A3F1-123C10C91BF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3173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AB36DDF-DBF7-420C-A008-B5259AB1A2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52C12E4-EB9C-4490-A908-C8EDEAC05F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6610638-EB72-44AC-AECA-0D9792800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A0E15F-3B84-4C05-A3F1-123C10C91BFD}" type="slidenum">
              <a:rPr lang="es-ES" smtClean="0"/>
              <a:t>‹nº›</a:t>
            </a:fld>
            <a:endParaRPr lang="es-ES"/>
          </a:p>
        </p:txBody>
      </p:sp>
      <p:sp>
        <p:nvSpPr>
          <p:cNvPr id="10" name="Marcador de título 1">
            <a:extLst>
              <a:ext uri="{FF2B5EF4-FFF2-40B4-BE49-F238E27FC236}">
                <a16:creationId xmlns:a16="http://schemas.microsoft.com/office/drawing/2014/main" id="{16F90FE4-3F8A-400F-B645-F8CC18B1F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8079" y="240856"/>
            <a:ext cx="10318491" cy="3513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3086101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C14E867-1F6E-427C-B375-DDD329EFA7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74BEF92-4DAE-4E88-A22A-87531AC35C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6C6EE21-3FA1-4C2E-9A0D-C38195A255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16DCAAE-F66C-40D2-8ACF-8F0D6AB5B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66D6A2A-D6F6-4DF7-B2A0-BE7DC88CE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A0E15F-3B84-4C05-A3F1-123C10C91BFD}" type="slidenum">
              <a:rPr lang="es-ES" smtClean="0"/>
              <a:t>‹nº›</a:t>
            </a:fld>
            <a:endParaRPr lang="es-ES"/>
          </a:p>
        </p:txBody>
      </p:sp>
      <p:sp>
        <p:nvSpPr>
          <p:cNvPr id="12" name="Marcador de fecha 3">
            <a:extLst>
              <a:ext uri="{FF2B5EF4-FFF2-40B4-BE49-F238E27FC236}">
                <a16:creationId xmlns:a16="http://schemas.microsoft.com/office/drawing/2014/main" id="{1294614C-71A7-41B4-8319-6BC249C775CF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es-ES" smtClean="0"/>
              <a:t>Oporto</a:t>
            </a:r>
            <a:endParaRPr lang="es-ES" dirty="0"/>
          </a:p>
        </p:txBody>
      </p:sp>
      <p:sp>
        <p:nvSpPr>
          <p:cNvPr id="13" name="Marcador de pie de página 4">
            <a:extLst>
              <a:ext uri="{FF2B5EF4-FFF2-40B4-BE49-F238E27FC236}">
                <a16:creationId xmlns:a16="http://schemas.microsoft.com/office/drawing/2014/main" id="{4B84E42C-278B-40A4-8572-D1E9FBAF021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accent2"/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14" name="Marcador de título 1">
            <a:extLst>
              <a:ext uri="{FF2B5EF4-FFF2-40B4-BE49-F238E27FC236}">
                <a16:creationId xmlns:a16="http://schemas.microsoft.com/office/drawing/2014/main" id="{16F90FE4-3F8A-400F-B645-F8CC18B1F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3705" y="240856"/>
            <a:ext cx="10318491" cy="3513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592177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546FA4-F903-4B89-B682-B29DCEAE7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5510FF3-2F75-4E4F-9DA8-9CBC8F572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A0E15F-3B84-4C05-A3F1-123C10C91BFD}" type="slidenum">
              <a:rPr lang="es-ES" smtClean="0"/>
              <a:t>‹nº›</a:t>
            </a:fld>
            <a:endParaRPr lang="es-ES"/>
          </a:p>
        </p:txBody>
      </p:sp>
      <p:sp>
        <p:nvSpPr>
          <p:cNvPr id="6" name="Marcador de fecha 3">
            <a:extLst>
              <a:ext uri="{FF2B5EF4-FFF2-40B4-BE49-F238E27FC236}">
                <a16:creationId xmlns:a16="http://schemas.microsoft.com/office/drawing/2014/main" id="{1294614C-71A7-41B4-8319-6BC249C775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es-ES" smtClean="0"/>
              <a:t>Oporto</a:t>
            </a:r>
            <a:endParaRPr lang="es-ES" dirty="0"/>
          </a:p>
        </p:txBody>
      </p:sp>
      <p:sp>
        <p:nvSpPr>
          <p:cNvPr id="7" name="Marcador de pie de página 4">
            <a:extLst>
              <a:ext uri="{FF2B5EF4-FFF2-40B4-BE49-F238E27FC236}">
                <a16:creationId xmlns:a16="http://schemas.microsoft.com/office/drawing/2014/main" id="{4B84E42C-278B-40A4-8572-D1E9FBAF02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accent2"/>
                </a:solidFill>
              </a:defRPr>
            </a:lvl1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65879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AF1CC8B-7217-4988-A05D-A554BB292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A0E15F-3B84-4C05-A3F1-123C10C91BFD}" type="slidenum">
              <a:rPr lang="es-ES" smtClean="0"/>
              <a:t>‹nº›</a:t>
            </a:fld>
            <a:endParaRPr lang="es-ES"/>
          </a:p>
        </p:txBody>
      </p:sp>
      <p:sp>
        <p:nvSpPr>
          <p:cNvPr id="6" name="Marcador de fecha 3">
            <a:extLst>
              <a:ext uri="{FF2B5EF4-FFF2-40B4-BE49-F238E27FC236}">
                <a16:creationId xmlns:a16="http://schemas.microsoft.com/office/drawing/2014/main" id="{1294614C-71A7-41B4-8319-6BC249C775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es-ES" smtClean="0"/>
              <a:t>Oporto</a:t>
            </a:r>
            <a:endParaRPr lang="es-ES" dirty="0"/>
          </a:p>
        </p:txBody>
      </p:sp>
      <p:sp>
        <p:nvSpPr>
          <p:cNvPr id="7" name="Marcador de pie de página 4">
            <a:extLst>
              <a:ext uri="{FF2B5EF4-FFF2-40B4-BE49-F238E27FC236}">
                <a16:creationId xmlns:a16="http://schemas.microsoft.com/office/drawing/2014/main" id="{4B84E42C-278B-40A4-8572-D1E9FBAF02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accent2"/>
                </a:solidFill>
              </a:defRPr>
            </a:lvl1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52636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A0B4B3-831A-47BF-B5F4-D0AFFC96B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2419D6E-B294-4809-A958-61FB4F8CD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923FFBF-A272-4B8C-ACE6-38C10CD30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FEE6A18-7A9F-4019-8DE4-49411427E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A0E15F-3B84-4C05-A3F1-123C10C91BFD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Marcador de fecha 3">
            <a:extLst>
              <a:ext uri="{FF2B5EF4-FFF2-40B4-BE49-F238E27FC236}">
                <a16:creationId xmlns:a16="http://schemas.microsoft.com/office/drawing/2014/main" id="{1294614C-71A7-41B4-8319-6BC249C775CF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es-ES" smtClean="0"/>
              <a:t>Oporto</a:t>
            </a:r>
            <a:endParaRPr lang="es-ES" dirty="0"/>
          </a:p>
        </p:txBody>
      </p:sp>
      <p:sp>
        <p:nvSpPr>
          <p:cNvPr id="9" name="Marcador de pie de página 4">
            <a:extLst>
              <a:ext uri="{FF2B5EF4-FFF2-40B4-BE49-F238E27FC236}">
                <a16:creationId xmlns:a16="http://schemas.microsoft.com/office/drawing/2014/main" id="{4B84E42C-278B-40A4-8572-D1E9FBAF02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accent2"/>
                </a:solidFill>
              </a:defRPr>
            </a:lvl1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26871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62080A-0E6D-41A4-8A9C-D06B90E73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84A946A-B692-4F81-A971-08B66E4FE4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7A3682F-3540-4B18-82F0-4788DB455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A0E15F-3B84-4C05-A3F1-123C10C91BFD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Marcador de fecha 3">
            <a:extLst>
              <a:ext uri="{FF2B5EF4-FFF2-40B4-BE49-F238E27FC236}">
                <a16:creationId xmlns:a16="http://schemas.microsoft.com/office/drawing/2014/main" id="{1294614C-71A7-41B4-8319-6BC249C775CF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r>
              <a:rPr lang="es-ES" smtClean="0"/>
              <a:t>Oporto</a:t>
            </a:r>
            <a:endParaRPr lang="es-ES" dirty="0"/>
          </a:p>
        </p:txBody>
      </p:sp>
      <p:sp>
        <p:nvSpPr>
          <p:cNvPr id="9" name="Marcador de pie de página 4">
            <a:extLst>
              <a:ext uri="{FF2B5EF4-FFF2-40B4-BE49-F238E27FC236}">
                <a16:creationId xmlns:a16="http://schemas.microsoft.com/office/drawing/2014/main" id="{4B84E42C-278B-40A4-8572-D1E9FBAF02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accent2"/>
                </a:solidFill>
              </a:defRPr>
            </a:lvl1pPr>
          </a:lstStyle>
          <a:p>
            <a:endParaRPr lang="es-ES" dirty="0"/>
          </a:p>
        </p:txBody>
      </p:sp>
      <p:pic>
        <p:nvPicPr>
          <p:cNvPr id="10" name="Picture 2" descr="Lisboa, Retoque, Ocaso, Tormenta, Ciudad, Portugal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6" r="30507" b="14325"/>
          <a:stretch/>
        </p:blipFill>
        <p:spPr bwMode="auto">
          <a:xfrm>
            <a:off x="6892118" y="601761"/>
            <a:ext cx="3875965" cy="510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375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://creativecommons.org/licenses/by/3.0/es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6F90FE4-3F8A-400F-B645-F8CC18B1F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3081" y="240856"/>
            <a:ext cx="10318491" cy="3513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F75397-7A0C-4BED-B6D7-AF491EC324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4206" y="1431235"/>
            <a:ext cx="11161336" cy="4583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01"/>
          <a:stretch/>
        </p:blipFill>
        <p:spPr bwMode="auto">
          <a:xfrm>
            <a:off x="0" y="0"/>
            <a:ext cx="1266825" cy="1045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9 Conector recto"/>
          <p:cNvCxnSpPr/>
          <p:nvPr userDrawn="1"/>
        </p:nvCxnSpPr>
        <p:spPr>
          <a:xfrm>
            <a:off x="273377" y="1498862"/>
            <a:ext cx="0" cy="467225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12 Conector recto"/>
          <p:cNvCxnSpPr/>
          <p:nvPr userDrawn="1"/>
        </p:nvCxnSpPr>
        <p:spPr>
          <a:xfrm>
            <a:off x="268686" y="6171117"/>
            <a:ext cx="11640182" cy="344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14 Conector recto"/>
          <p:cNvCxnSpPr/>
          <p:nvPr userDrawn="1"/>
        </p:nvCxnSpPr>
        <p:spPr>
          <a:xfrm flipV="1">
            <a:off x="11906054" y="1480009"/>
            <a:ext cx="0" cy="4691108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Marcador de fecha 3">
            <a:extLst>
              <a:ext uri="{FF2B5EF4-FFF2-40B4-BE49-F238E27FC236}">
                <a16:creationId xmlns:a16="http://schemas.microsoft.com/office/drawing/2014/main" id="{1294614C-71A7-41B4-8319-6BC249C775CF}"/>
              </a:ext>
            </a:extLst>
          </p:cNvPr>
          <p:cNvSpPr txBox="1">
            <a:spLocks/>
          </p:cNvSpPr>
          <p:nvPr userDrawn="1"/>
        </p:nvSpPr>
        <p:spPr>
          <a:xfrm>
            <a:off x="714555" y="632759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ctr" defTabSz="914400" rtl="0" eaLnBrk="1" latinLnBrk="0" hangingPunct="1"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600" b="1" dirty="0" smtClean="0"/>
              <a:t>Fecha</a:t>
            </a:r>
            <a:endParaRPr lang="es-ES" sz="1600" b="1" dirty="0"/>
          </a:p>
        </p:txBody>
      </p:sp>
      <p:sp>
        <p:nvSpPr>
          <p:cNvPr id="30" name="Marcador de pie de página 4">
            <a:extLst>
              <a:ext uri="{FF2B5EF4-FFF2-40B4-BE49-F238E27FC236}">
                <a16:creationId xmlns:a16="http://schemas.microsoft.com/office/drawing/2014/main" id="{4B84E42C-278B-40A4-8572-D1E9FBAF0216}"/>
              </a:ext>
            </a:extLst>
          </p:cNvPr>
          <p:cNvSpPr txBox="1">
            <a:spLocks/>
          </p:cNvSpPr>
          <p:nvPr userDrawn="1"/>
        </p:nvSpPr>
        <p:spPr>
          <a:xfrm>
            <a:off x="4037610" y="6301715"/>
            <a:ext cx="4120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ctr" defTabSz="914400" rtl="0" eaLnBrk="1" latinLnBrk="0" hangingPunct="1">
              <a:defRPr sz="1200" b="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600" b="1" dirty="0" smtClean="0"/>
              <a:t>Lugar</a:t>
            </a:r>
            <a:endParaRPr lang="es-ES" sz="1600" b="1" dirty="0"/>
          </a:p>
        </p:txBody>
      </p:sp>
      <p:sp>
        <p:nvSpPr>
          <p:cNvPr id="31" name="Marcador de número de diapositiva 5">
            <a:extLst>
              <a:ext uri="{FF2B5EF4-FFF2-40B4-BE49-F238E27FC236}">
                <a16:creationId xmlns:a16="http://schemas.microsoft.com/office/drawing/2014/main" id="{6834959F-6498-44F1-92EE-E083C7395CDE}"/>
              </a:ext>
            </a:extLst>
          </p:cNvPr>
          <p:cNvSpPr txBox="1">
            <a:spLocks/>
          </p:cNvSpPr>
          <p:nvPr userDrawn="1"/>
        </p:nvSpPr>
        <p:spPr>
          <a:xfrm>
            <a:off x="9168442" y="63189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914400" rtl="0" eaLnBrk="1" latinLnBrk="0" hangingPunct="1"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A0E15F-3B84-4C05-A3F1-123C10C91BFD}" type="slidenum">
              <a:rPr lang="es-ES" sz="1600" b="1" smtClean="0"/>
              <a:pPr/>
              <a:t>‹nº›</a:t>
            </a:fld>
            <a:endParaRPr lang="es-ES" sz="1600" b="1" dirty="0"/>
          </a:p>
        </p:txBody>
      </p:sp>
      <p:pic>
        <p:nvPicPr>
          <p:cNvPr id="11" name="Picture 3">
            <a:hlinkClick r:id="rId14"/>
          </p:cNvPr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71642" y="6362519"/>
            <a:ext cx="885825" cy="295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87575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90"/>
            <a:ext cx="12194473" cy="685661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2394408" y="2398643"/>
            <a:ext cx="502448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solidFill>
                  <a:schemeClr val="bg1"/>
                </a:solidFill>
              </a:rPr>
              <a:t>Un recorrido por la exposición “De Iberia a España a través de los mapas”</a:t>
            </a:r>
            <a:endParaRPr lang="es-ES" sz="3200" dirty="0">
              <a:solidFill>
                <a:schemeClr val="bg1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44645" y="4460746"/>
            <a:ext cx="95240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500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 Isabel Martín Martínez</a:t>
            </a:r>
          </a:p>
          <a:p>
            <a:pPr algn="ctr"/>
            <a:r>
              <a:rPr lang="es-ES" sz="2500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Javier Mouzo Trillo</a:t>
            </a:r>
          </a:p>
          <a:p>
            <a:pPr algn="ctr"/>
            <a:endParaRPr lang="es-ES" sz="1400" dirty="0" smtClean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s-ES" sz="24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6923315" y="6334780"/>
            <a:ext cx="28382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600" b="1" dirty="0">
                <a:solidFill>
                  <a:schemeClr val="bg1"/>
                </a:solidFill>
              </a:rPr>
              <a:t>P</a:t>
            </a:r>
            <a:r>
              <a:rPr lang="es-ES" sz="1600" b="1" dirty="0" smtClean="0">
                <a:solidFill>
                  <a:schemeClr val="bg1"/>
                </a:solidFill>
              </a:rPr>
              <a:t>orto, 15-17 noviembre 2018</a:t>
            </a:r>
            <a:endParaRPr lang="es-E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4906652" y="5432261"/>
            <a:ext cx="5709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solidFill>
                  <a:schemeClr val="bg1"/>
                </a:solidFill>
                <a:latin typeface="+mj-lt"/>
              </a:rPr>
              <a:t>IBERCARTO 2018</a:t>
            </a:r>
            <a:endParaRPr lang="es-ES" sz="20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4312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54024" y="213560"/>
            <a:ext cx="10318491" cy="351312"/>
          </a:xfrm>
        </p:spPr>
        <p:txBody>
          <a:bodyPr/>
          <a:lstStyle/>
          <a:p>
            <a:r>
              <a:rPr lang="es-ES" dirty="0" smtClean="0"/>
              <a:t>Contenido de la exposición: secciones </a:t>
            </a:r>
            <a:r>
              <a:rPr lang="es-ES" dirty="0" smtClean="0">
                <a:sym typeface="Wingdings" panose="05000000000000000000" pitchFamily="2" charset="2"/>
              </a:rPr>
              <a:t> Los mapas de los Beatos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793" y="702566"/>
            <a:ext cx="7826138" cy="506274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564" y="702566"/>
            <a:ext cx="7374191" cy="5062742"/>
          </a:xfrm>
          <a:prstGeom prst="rect">
            <a:avLst/>
          </a:prstGeom>
        </p:spPr>
      </p:pic>
      <p:sp>
        <p:nvSpPr>
          <p:cNvPr id="6" name="Marcador de fecha 2"/>
          <p:cNvSpPr txBox="1">
            <a:spLocks/>
          </p:cNvSpPr>
          <p:nvPr/>
        </p:nvSpPr>
        <p:spPr>
          <a:xfrm>
            <a:off x="1752600" y="6342783"/>
            <a:ext cx="7320148" cy="45676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600" b="1" dirty="0" smtClean="0">
                <a:solidFill>
                  <a:schemeClr val="accent2"/>
                </a:solidFill>
              </a:rPr>
              <a:t>Porto. 16 noviembre 2018</a:t>
            </a:r>
            <a:endParaRPr lang="es-ES" sz="1600" b="1" dirty="0">
              <a:solidFill>
                <a:schemeClr val="accent2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546066" y="4471350"/>
            <a:ext cx="2537361" cy="14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449580" algn="l"/>
                <a:tab pos="899160" algn="l"/>
                <a:tab pos="1348740" algn="l"/>
                <a:tab pos="1798320" algn="l"/>
                <a:tab pos="2247900" algn="l"/>
                <a:tab pos="2697480" algn="l"/>
                <a:tab pos="2981325" algn="l"/>
              </a:tabLst>
            </a:pPr>
            <a:r>
              <a:rPr lang="es-ES" sz="1600" b="1" i="1" dirty="0"/>
              <a:t>Mapamundi del Beato de Fernando I y Sancha</a:t>
            </a:r>
            <a:r>
              <a:rPr lang="es-E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Beato </a:t>
            </a:r>
            <a:r>
              <a:rPr lang="es-E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es-E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Liébana, 1047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49580" algn="l"/>
                <a:tab pos="899160" algn="l"/>
                <a:tab pos="1348740" algn="l"/>
                <a:tab pos="1798320" algn="l"/>
                <a:tab pos="2247900" algn="l"/>
                <a:tab pos="2697480" algn="l"/>
                <a:tab pos="2981325" algn="l"/>
              </a:tabLst>
            </a:pPr>
            <a:r>
              <a:rPr lang="es-E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Biblioteca Nacional de España, </a:t>
            </a:r>
            <a:r>
              <a:rPr lang="es-E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Vitr</a:t>
            </a:r>
            <a:r>
              <a:rPr lang="es-E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/14/2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9350531" y="4701862"/>
            <a:ext cx="2537361" cy="1215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449580" algn="l"/>
                <a:tab pos="899160" algn="l"/>
                <a:tab pos="1348740" algn="l"/>
                <a:tab pos="1798320" algn="l"/>
                <a:tab pos="2247900" algn="l"/>
                <a:tab pos="2697480" algn="l"/>
                <a:tab pos="2981325" algn="l"/>
              </a:tabLst>
            </a:pPr>
            <a:r>
              <a:rPr lang="es-ES" sz="16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Mapamundi del Beato del Burgo de </a:t>
            </a:r>
            <a:r>
              <a:rPr lang="es-ES" sz="1600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Osma</a:t>
            </a:r>
            <a:r>
              <a:rPr lang="es-E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Beato </a:t>
            </a:r>
            <a:r>
              <a:rPr lang="es-E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es-E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Liébana, 1086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49580" algn="l"/>
                <a:tab pos="899160" algn="l"/>
                <a:tab pos="1348740" algn="l"/>
                <a:tab pos="1798320" algn="l"/>
                <a:tab pos="2247900" algn="l"/>
                <a:tab pos="2697480" algn="l"/>
                <a:tab pos="2981325" algn="l"/>
              </a:tabLst>
            </a:pPr>
            <a:r>
              <a:rPr lang="es-E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Fondos IGN, A-133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4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637966" y="968271"/>
            <a:ext cx="10831107" cy="4949437"/>
            <a:chOff x="637966" y="968271"/>
            <a:chExt cx="10831107" cy="4949437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9387" y="968271"/>
              <a:ext cx="7089686" cy="4949437"/>
            </a:xfrm>
            <a:prstGeom prst="rect">
              <a:avLst/>
            </a:prstGeom>
          </p:spPr>
        </p:pic>
        <p:sp>
          <p:nvSpPr>
            <p:cNvPr id="9" name="Rectángulo 8"/>
            <p:cNvSpPr/>
            <p:nvPr/>
          </p:nvSpPr>
          <p:spPr>
            <a:xfrm>
              <a:off x="637966" y="4701862"/>
              <a:ext cx="2537361" cy="12158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  <a:tabLst>
                  <a:tab pos="449580" algn="l"/>
                  <a:tab pos="899160" algn="l"/>
                  <a:tab pos="1348740" algn="l"/>
                  <a:tab pos="1798320" algn="l"/>
                  <a:tab pos="2247900" algn="l"/>
                  <a:tab pos="2697480" algn="l"/>
                  <a:tab pos="2981325" algn="l"/>
                </a:tabLst>
              </a:pPr>
              <a:r>
                <a:rPr lang="es-ES" sz="1600" b="1" i="1" dirty="0"/>
                <a:t>Carta náutica de </a:t>
              </a:r>
              <a:r>
                <a:rPr lang="es-ES" sz="1600" b="1" i="1" dirty="0" err="1"/>
                <a:t>Mecià</a:t>
              </a:r>
              <a:r>
                <a:rPr lang="es-ES" sz="1600" b="1" i="1" dirty="0"/>
                <a:t> de </a:t>
              </a:r>
              <a:r>
                <a:rPr lang="es-ES" sz="1600" b="1" i="1" dirty="0" err="1"/>
                <a:t>Viladestes</a:t>
              </a:r>
              <a:r>
                <a:rPr lang="es-ES" sz="1600" dirty="0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r>
                <a:rPr lang="es-ES" sz="1600" dirty="0" err="1"/>
                <a:t>Mecià</a:t>
              </a:r>
              <a:r>
                <a:rPr lang="es-ES" sz="1600" dirty="0"/>
                <a:t> de </a:t>
              </a:r>
              <a:r>
                <a:rPr lang="es-ES" sz="1600" dirty="0" err="1"/>
                <a:t>Viladestes</a:t>
              </a:r>
              <a:r>
                <a:rPr lang="es-ES" sz="1600" dirty="0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1413</a:t>
              </a:r>
            </a:p>
            <a:p>
              <a:pPr>
                <a:lnSpc>
                  <a:spcPct val="107000"/>
                </a:lnSpc>
                <a:spcAft>
                  <a:spcPts val="800"/>
                </a:spcAft>
                <a:tabLst>
                  <a:tab pos="449580" algn="l"/>
                  <a:tab pos="899160" algn="l"/>
                  <a:tab pos="1348740" algn="l"/>
                  <a:tab pos="1798320" algn="l"/>
                  <a:tab pos="2247900" algn="l"/>
                  <a:tab pos="2697480" algn="l"/>
                  <a:tab pos="2981325" algn="l"/>
                </a:tabLst>
              </a:pPr>
              <a:r>
                <a:rPr lang="es-ES" sz="1400" dirty="0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Fondos IGN, NC429</a:t>
              </a:r>
              <a:endPara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54024" y="213560"/>
            <a:ext cx="10318491" cy="351312"/>
          </a:xfrm>
        </p:spPr>
        <p:txBody>
          <a:bodyPr/>
          <a:lstStyle/>
          <a:p>
            <a:r>
              <a:rPr lang="es-ES" dirty="0" smtClean="0"/>
              <a:t>Contenido de la exposición: secciones </a:t>
            </a:r>
            <a:r>
              <a:rPr lang="es-ES" dirty="0" smtClean="0">
                <a:sym typeface="Wingdings" panose="05000000000000000000" pitchFamily="2" charset="2"/>
              </a:rPr>
              <a:t> Cartas náuticas s. XV</a:t>
            </a:r>
            <a:endParaRPr lang="es-ES" dirty="0"/>
          </a:p>
        </p:txBody>
      </p:sp>
      <p:sp>
        <p:nvSpPr>
          <p:cNvPr id="7" name="Marcador de fecha 2"/>
          <p:cNvSpPr txBox="1">
            <a:spLocks/>
          </p:cNvSpPr>
          <p:nvPr/>
        </p:nvSpPr>
        <p:spPr>
          <a:xfrm>
            <a:off x="1752600" y="6342783"/>
            <a:ext cx="7320148" cy="45676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600" b="1" dirty="0" smtClean="0">
                <a:solidFill>
                  <a:schemeClr val="accent2"/>
                </a:solidFill>
              </a:rPr>
              <a:t>Porto. 16 noviembre 2018</a:t>
            </a:r>
            <a:endParaRPr lang="es-ES" sz="1600" b="1" dirty="0">
              <a:solidFill>
                <a:schemeClr val="accent2"/>
              </a:solidFill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735486" y="1466617"/>
            <a:ext cx="11152406" cy="4451091"/>
            <a:chOff x="735486" y="1466617"/>
            <a:chExt cx="11152406" cy="4451091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486" y="1466617"/>
              <a:ext cx="8337262" cy="4451091"/>
            </a:xfrm>
            <a:prstGeom prst="rect">
              <a:avLst/>
            </a:prstGeom>
          </p:spPr>
        </p:pic>
        <p:sp>
          <p:nvSpPr>
            <p:cNvPr id="10" name="Rectángulo 9"/>
            <p:cNvSpPr/>
            <p:nvPr/>
          </p:nvSpPr>
          <p:spPr>
            <a:xfrm>
              <a:off x="9350531" y="4701862"/>
              <a:ext cx="2537361" cy="12158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  <a:tabLst>
                  <a:tab pos="449580" algn="l"/>
                  <a:tab pos="899160" algn="l"/>
                  <a:tab pos="1348740" algn="l"/>
                  <a:tab pos="1798320" algn="l"/>
                  <a:tab pos="2247900" algn="l"/>
                  <a:tab pos="2697480" algn="l"/>
                  <a:tab pos="2981325" algn="l"/>
                </a:tabLst>
              </a:pPr>
              <a:r>
                <a:rPr lang="es-ES" sz="1600" b="1" i="1" dirty="0"/>
                <a:t>Atlas </a:t>
              </a:r>
              <a:r>
                <a:rPr lang="es-ES" sz="1600" b="1" i="1" dirty="0" smtClean="0"/>
                <a:t>Miller</a:t>
              </a:r>
              <a:r>
                <a:rPr lang="es-ES" sz="1600" dirty="0" smtClean="0">
                  <a:latin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r>
                <a:rPr lang="es-ES" sz="1600" dirty="0" smtClean="0"/>
                <a:t>Pedro </a:t>
              </a:r>
              <a:r>
                <a:rPr lang="es-ES" sz="1600" dirty="0"/>
                <a:t>y Jorge </a:t>
              </a:r>
              <a:r>
                <a:rPr lang="es-ES" sz="1600" dirty="0" err="1"/>
                <a:t>Reinel</a:t>
              </a:r>
              <a:r>
                <a:rPr lang="es-ES" sz="1600" dirty="0"/>
                <a:t>, </a:t>
              </a:r>
              <a:r>
                <a:rPr lang="es-ES" sz="1600" dirty="0" err="1"/>
                <a:t>Lopo</a:t>
              </a:r>
              <a:r>
                <a:rPr lang="es-ES" sz="1600" dirty="0"/>
                <a:t> </a:t>
              </a:r>
              <a:r>
                <a:rPr lang="es-ES" sz="1600" dirty="0" err="1"/>
                <a:t>Homem</a:t>
              </a:r>
              <a:r>
                <a:rPr lang="es-ES" sz="1600" dirty="0"/>
                <a:t>, Antonio de Holanda</a:t>
              </a:r>
              <a:r>
                <a:rPr lang="es-ES" sz="1600" dirty="0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1519</a:t>
              </a:r>
            </a:p>
            <a:p>
              <a:pPr>
                <a:lnSpc>
                  <a:spcPct val="107000"/>
                </a:lnSpc>
                <a:spcAft>
                  <a:spcPts val="800"/>
                </a:spcAft>
                <a:tabLst>
                  <a:tab pos="449580" algn="l"/>
                  <a:tab pos="899160" algn="l"/>
                  <a:tab pos="1348740" algn="l"/>
                  <a:tab pos="1798320" algn="l"/>
                  <a:tab pos="2247900" algn="l"/>
                  <a:tab pos="2697480" algn="l"/>
                  <a:tab pos="2981325" algn="l"/>
                </a:tabLst>
              </a:pPr>
              <a:r>
                <a:rPr lang="es-ES" sz="1400" dirty="0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Fondos IGN, </a:t>
              </a:r>
              <a:r>
                <a:rPr lang="es-ES" sz="1400" dirty="0"/>
                <a:t>NC424</a:t>
              </a:r>
              <a:endPara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256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54024" y="213560"/>
            <a:ext cx="10318491" cy="351312"/>
          </a:xfrm>
        </p:spPr>
        <p:txBody>
          <a:bodyPr/>
          <a:lstStyle/>
          <a:p>
            <a:r>
              <a:rPr lang="es-ES" dirty="0" smtClean="0"/>
              <a:t>Contenido de la exposición: secciones </a:t>
            </a:r>
            <a:r>
              <a:rPr lang="es-ES" dirty="0" smtClean="0">
                <a:sym typeface="Wingdings" panose="05000000000000000000" pitchFamily="2" charset="2"/>
              </a:rPr>
              <a:t> Globo terráqueo (1492)</a:t>
            </a:r>
            <a:endParaRPr lang="es-ES" sz="2000" dirty="0"/>
          </a:p>
        </p:txBody>
      </p:sp>
      <p:sp>
        <p:nvSpPr>
          <p:cNvPr id="6" name="Marcador de fecha 2"/>
          <p:cNvSpPr txBox="1">
            <a:spLocks/>
          </p:cNvSpPr>
          <p:nvPr/>
        </p:nvSpPr>
        <p:spPr>
          <a:xfrm>
            <a:off x="1752600" y="6342783"/>
            <a:ext cx="7320148" cy="45676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600" b="1" dirty="0" smtClean="0">
                <a:solidFill>
                  <a:schemeClr val="accent2"/>
                </a:solidFill>
              </a:rPr>
              <a:t>Porto. 16 noviembre 2018</a:t>
            </a:r>
            <a:endParaRPr lang="es-ES" sz="1600" b="1" dirty="0">
              <a:solidFill>
                <a:schemeClr val="accent2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101" y="989280"/>
            <a:ext cx="4006117" cy="4929094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8098972" y="4718045"/>
            <a:ext cx="28500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i="1" dirty="0" err="1" smtClean="0"/>
              <a:t>Edapfel</a:t>
            </a:r>
            <a:r>
              <a:rPr lang="es-ES" sz="1600" dirty="0" smtClean="0"/>
              <a:t>. </a:t>
            </a:r>
          </a:p>
          <a:p>
            <a:r>
              <a:rPr lang="es-ES" sz="1600" dirty="0" smtClean="0"/>
              <a:t>Martin </a:t>
            </a:r>
            <a:r>
              <a:rPr lang="es-ES" sz="1600" dirty="0" err="1" smtClean="0"/>
              <a:t>Behaim</a:t>
            </a:r>
            <a:r>
              <a:rPr lang="es-ES" sz="1600" dirty="0" smtClean="0"/>
              <a:t>, 1492.</a:t>
            </a:r>
          </a:p>
          <a:p>
            <a:r>
              <a:rPr lang="es-ES" sz="1400" dirty="0" smtClean="0"/>
              <a:t>Globo cedido por la Cartoteca de la UAM.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59346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54024" y="213560"/>
            <a:ext cx="10318491" cy="351312"/>
          </a:xfrm>
        </p:spPr>
        <p:txBody>
          <a:bodyPr/>
          <a:lstStyle/>
          <a:p>
            <a:r>
              <a:rPr lang="es-ES" dirty="0" smtClean="0"/>
              <a:t>Contenido de la exposición: secciones </a:t>
            </a:r>
            <a:r>
              <a:rPr lang="es-ES" dirty="0" smtClean="0">
                <a:sym typeface="Wingdings" panose="05000000000000000000" pitchFamily="2" charset="2"/>
              </a:rPr>
              <a:t> </a:t>
            </a:r>
            <a:r>
              <a:rPr lang="es-ES" sz="2200" dirty="0" smtClean="0">
                <a:sym typeface="Wingdings" panose="05000000000000000000" pitchFamily="2" charset="2"/>
              </a:rPr>
              <a:t>Manuscritos de lujo de la </a:t>
            </a:r>
            <a:r>
              <a:rPr lang="es-ES" sz="2200" i="1" dirty="0" err="1" smtClean="0">
                <a:sym typeface="Wingdings" panose="05000000000000000000" pitchFamily="2" charset="2"/>
              </a:rPr>
              <a:t>Geographia</a:t>
            </a:r>
            <a:r>
              <a:rPr lang="es-ES" sz="2200" dirty="0" smtClean="0">
                <a:sym typeface="Wingdings" panose="05000000000000000000" pitchFamily="2" charset="2"/>
              </a:rPr>
              <a:t> (</a:t>
            </a:r>
            <a:r>
              <a:rPr lang="es-ES" sz="2200" dirty="0" err="1" smtClean="0">
                <a:sym typeface="Wingdings" panose="05000000000000000000" pitchFamily="2" charset="2"/>
              </a:rPr>
              <a:t>s.XV</a:t>
            </a:r>
            <a:r>
              <a:rPr lang="es-ES" sz="2200" dirty="0" smtClean="0">
                <a:sym typeface="Wingdings" panose="05000000000000000000" pitchFamily="2" charset="2"/>
              </a:rPr>
              <a:t>)</a:t>
            </a:r>
            <a:endParaRPr lang="es-ES" dirty="0"/>
          </a:p>
        </p:txBody>
      </p:sp>
      <p:sp>
        <p:nvSpPr>
          <p:cNvPr id="3" name="Marcador de fecha 2"/>
          <p:cNvSpPr txBox="1">
            <a:spLocks/>
          </p:cNvSpPr>
          <p:nvPr/>
        </p:nvSpPr>
        <p:spPr>
          <a:xfrm>
            <a:off x="1752600" y="6342783"/>
            <a:ext cx="7320148" cy="45676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600" b="1" dirty="0" smtClean="0">
                <a:solidFill>
                  <a:schemeClr val="accent2"/>
                </a:solidFill>
              </a:rPr>
              <a:t>Porto. 16 noviembre 2018</a:t>
            </a:r>
            <a:endParaRPr lang="es-ES" sz="1600" b="1" dirty="0">
              <a:solidFill>
                <a:schemeClr val="accent2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" t="1223" r="889" b="2166"/>
          <a:stretch/>
        </p:blipFill>
        <p:spPr>
          <a:xfrm>
            <a:off x="1370154" y="819397"/>
            <a:ext cx="7012003" cy="5058889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8572163" y="4892952"/>
            <a:ext cx="2495640" cy="985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449580" algn="l"/>
                <a:tab pos="899160" algn="l"/>
                <a:tab pos="1348740" algn="l"/>
                <a:tab pos="1798320" algn="l"/>
                <a:tab pos="2247900" algn="l"/>
                <a:tab pos="2697480" algn="l"/>
                <a:tab pos="2981325" algn="l"/>
              </a:tabLst>
            </a:pPr>
            <a:r>
              <a:rPr lang="es-ES" sz="16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Codex </a:t>
            </a:r>
            <a:r>
              <a:rPr lang="es-ES" sz="1600" b="1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Valentinus</a:t>
            </a:r>
            <a:r>
              <a:rPr lang="es-ES" sz="1600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Nicolaus</a:t>
            </a:r>
            <a:r>
              <a:rPr lang="es-E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Germanus</a:t>
            </a:r>
            <a:r>
              <a:rPr lang="es-E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</a:t>
            </a:r>
            <a:r>
              <a:rPr lang="es-E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1458.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49580" algn="l"/>
                <a:tab pos="899160" algn="l"/>
                <a:tab pos="1348740" algn="l"/>
                <a:tab pos="1798320" algn="l"/>
                <a:tab pos="2247900" algn="l"/>
                <a:tab pos="2697480" algn="l"/>
                <a:tab pos="2981325" algn="l"/>
              </a:tabLst>
            </a:pPr>
            <a:r>
              <a:rPr lang="es-E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Fondos IGN, 912-14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77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54024" y="213560"/>
            <a:ext cx="10318491" cy="351312"/>
          </a:xfrm>
        </p:spPr>
        <p:txBody>
          <a:bodyPr/>
          <a:lstStyle/>
          <a:p>
            <a:r>
              <a:rPr lang="es-ES" dirty="0" smtClean="0"/>
              <a:t>Contenido de la exposición: secciones </a:t>
            </a:r>
            <a:r>
              <a:rPr lang="es-ES" dirty="0" smtClean="0">
                <a:sym typeface="Wingdings" panose="05000000000000000000" pitchFamily="2" charset="2"/>
              </a:rPr>
              <a:t> </a:t>
            </a:r>
            <a:r>
              <a:rPr lang="es-ES" sz="2000" i="1" dirty="0" smtClean="0">
                <a:sym typeface="Wingdings" panose="05000000000000000000" pitchFamily="2" charset="2"/>
              </a:rPr>
              <a:t>Hispania</a:t>
            </a:r>
            <a:r>
              <a:rPr lang="es-ES" sz="2000" dirty="0" smtClean="0">
                <a:sym typeface="Wingdings" panose="05000000000000000000" pitchFamily="2" charset="2"/>
              </a:rPr>
              <a:t> </a:t>
            </a:r>
            <a:r>
              <a:rPr lang="es-ES" sz="2000" dirty="0">
                <a:sym typeface="Wingdings" panose="05000000000000000000" pitchFamily="2" charset="2"/>
              </a:rPr>
              <a:t>ptolemaica y </a:t>
            </a:r>
            <a:r>
              <a:rPr lang="es-ES" sz="2000" i="1" dirty="0">
                <a:sym typeface="Wingdings" panose="05000000000000000000" pitchFamily="2" charset="2"/>
              </a:rPr>
              <a:t>tabulas</a:t>
            </a:r>
            <a:r>
              <a:rPr lang="es-ES" sz="2000" dirty="0">
                <a:sym typeface="Wingdings" panose="05000000000000000000" pitchFamily="2" charset="2"/>
              </a:rPr>
              <a:t> modernas (</a:t>
            </a:r>
            <a:r>
              <a:rPr lang="es-ES" sz="2000" dirty="0" err="1">
                <a:sym typeface="Wingdings" panose="05000000000000000000" pitchFamily="2" charset="2"/>
              </a:rPr>
              <a:t>s.XV</a:t>
            </a:r>
            <a:r>
              <a:rPr lang="es-ES" sz="2000" dirty="0">
                <a:sym typeface="Wingdings" panose="05000000000000000000" pitchFamily="2" charset="2"/>
              </a:rPr>
              <a:t>-XVI)</a:t>
            </a:r>
            <a:endParaRPr lang="es-ES" sz="2000" dirty="0"/>
          </a:p>
        </p:txBody>
      </p:sp>
      <p:sp>
        <p:nvSpPr>
          <p:cNvPr id="3" name="Marcador de fecha 2"/>
          <p:cNvSpPr txBox="1">
            <a:spLocks/>
          </p:cNvSpPr>
          <p:nvPr/>
        </p:nvSpPr>
        <p:spPr>
          <a:xfrm>
            <a:off x="1752600" y="6342783"/>
            <a:ext cx="7320148" cy="45676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600" b="1" dirty="0" smtClean="0">
                <a:solidFill>
                  <a:schemeClr val="accent2"/>
                </a:solidFill>
              </a:rPr>
              <a:t>Porto. 16 noviembre 2018</a:t>
            </a:r>
            <a:endParaRPr lang="es-ES" sz="1600" b="1" dirty="0">
              <a:solidFill>
                <a:schemeClr val="accent2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" t="1700" r="1359" b="1350"/>
          <a:stretch/>
        </p:blipFill>
        <p:spPr>
          <a:xfrm>
            <a:off x="1436912" y="1435651"/>
            <a:ext cx="6008915" cy="4345092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7750628" y="4386130"/>
            <a:ext cx="3388426" cy="1394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i="1" dirty="0" err="1"/>
              <a:t>Cosmographia</a:t>
            </a:r>
            <a:r>
              <a:rPr lang="es-ES" sz="1600" dirty="0"/>
              <a:t> </a:t>
            </a:r>
            <a:endParaRPr lang="es-ES" sz="1600" dirty="0" smtClean="0"/>
          </a:p>
          <a:p>
            <a:r>
              <a:rPr lang="en-GB" sz="1600" dirty="0" smtClean="0"/>
              <a:t>Nicolaus </a:t>
            </a:r>
            <a:r>
              <a:rPr lang="en-GB" sz="1600" dirty="0" err="1"/>
              <a:t>Germanus</a:t>
            </a:r>
            <a:r>
              <a:rPr lang="en-GB" sz="1600" dirty="0"/>
              <a:t>, Johannes </a:t>
            </a:r>
            <a:r>
              <a:rPr lang="en-GB" sz="1600" dirty="0" err="1"/>
              <a:t>Schnitzer</a:t>
            </a:r>
            <a:r>
              <a:rPr lang="en-GB" sz="1600" dirty="0"/>
              <a:t>, Johannes </a:t>
            </a:r>
            <a:r>
              <a:rPr lang="en-GB" sz="1600" dirty="0" err="1"/>
              <a:t>Reger</a:t>
            </a:r>
            <a:r>
              <a:rPr lang="en-GB" sz="1600" dirty="0"/>
              <a:t>, (1482) 1486</a:t>
            </a:r>
            <a:endParaRPr lang="es-ES" sz="1600" dirty="0"/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49580" algn="l"/>
                <a:tab pos="899160" algn="l"/>
                <a:tab pos="1348740" algn="l"/>
                <a:tab pos="1798320" algn="l"/>
                <a:tab pos="2247900" algn="l"/>
                <a:tab pos="2697480" algn="l"/>
                <a:tab pos="2981325" algn="l"/>
              </a:tabLst>
            </a:pPr>
            <a:endParaRPr lang="es-ES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49580" algn="l"/>
                <a:tab pos="899160" algn="l"/>
                <a:tab pos="1348740" algn="l"/>
                <a:tab pos="1798320" algn="l"/>
                <a:tab pos="2247900" algn="l"/>
                <a:tab pos="2697480" algn="l"/>
                <a:tab pos="2981325" algn="l"/>
              </a:tabLst>
            </a:pPr>
            <a:r>
              <a:rPr lang="es-E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Fondos IGN, NC425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73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54024" y="213560"/>
            <a:ext cx="10318491" cy="351312"/>
          </a:xfrm>
        </p:spPr>
        <p:txBody>
          <a:bodyPr/>
          <a:lstStyle/>
          <a:p>
            <a:r>
              <a:rPr lang="es-ES" dirty="0" smtClean="0"/>
              <a:t>Contenido de la exposición: secciones </a:t>
            </a:r>
            <a:r>
              <a:rPr lang="es-ES" dirty="0" smtClean="0">
                <a:sym typeface="Wingdings" panose="05000000000000000000" pitchFamily="2" charset="2"/>
              </a:rPr>
              <a:t> </a:t>
            </a:r>
            <a:r>
              <a:rPr lang="es-ES" sz="2000" i="1" dirty="0" smtClean="0">
                <a:sym typeface="Wingdings" panose="05000000000000000000" pitchFamily="2" charset="2"/>
              </a:rPr>
              <a:t>Hispania</a:t>
            </a:r>
            <a:r>
              <a:rPr lang="es-ES" sz="2000" dirty="0" smtClean="0">
                <a:sym typeface="Wingdings" panose="05000000000000000000" pitchFamily="2" charset="2"/>
              </a:rPr>
              <a:t> ptolemaica y </a:t>
            </a:r>
            <a:r>
              <a:rPr lang="es-ES" sz="2000" i="1" dirty="0" smtClean="0">
                <a:sym typeface="Wingdings" panose="05000000000000000000" pitchFamily="2" charset="2"/>
              </a:rPr>
              <a:t>tabulas</a:t>
            </a:r>
            <a:r>
              <a:rPr lang="es-ES" sz="2000" dirty="0" smtClean="0">
                <a:sym typeface="Wingdings" panose="05000000000000000000" pitchFamily="2" charset="2"/>
              </a:rPr>
              <a:t> modernas (</a:t>
            </a:r>
            <a:r>
              <a:rPr lang="es-ES" sz="2000" dirty="0" err="1" smtClean="0">
                <a:sym typeface="Wingdings" panose="05000000000000000000" pitchFamily="2" charset="2"/>
              </a:rPr>
              <a:t>s.XV</a:t>
            </a:r>
            <a:r>
              <a:rPr lang="es-ES" sz="2000" dirty="0" smtClean="0">
                <a:sym typeface="Wingdings" panose="05000000000000000000" pitchFamily="2" charset="2"/>
              </a:rPr>
              <a:t>-XVI)</a:t>
            </a:r>
            <a:endParaRPr lang="es-ES" sz="2000" dirty="0"/>
          </a:p>
        </p:txBody>
      </p:sp>
      <p:sp>
        <p:nvSpPr>
          <p:cNvPr id="6" name="Marcador de fecha 2"/>
          <p:cNvSpPr txBox="1">
            <a:spLocks/>
          </p:cNvSpPr>
          <p:nvPr/>
        </p:nvSpPr>
        <p:spPr>
          <a:xfrm>
            <a:off x="1752600" y="6342783"/>
            <a:ext cx="7320148" cy="45676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600" b="1" dirty="0" smtClean="0">
                <a:solidFill>
                  <a:schemeClr val="accent2"/>
                </a:solidFill>
              </a:rPr>
              <a:t>Porto. 16 noviembre 2018</a:t>
            </a:r>
            <a:endParaRPr lang="es-ES" sz="1600" b="1" dirty="0">
              <a:solidFill>
                <a:schemeClr val="accent2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74" y="1295367"/>
            <a:ext cx="5472989" cy="395256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253" y="1224790"/>
            <a:ext cx="5472989" cy="409371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13074" y="5389082"/>
            <a:ext cx="547298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i="1" dirty="0"/>
              <a:t>Tabula Secunda </a:t>
            </a:r>
            <a:r>
              <a:rPr lang="es-ES" sz="1600" b="1" i="1" dirty="0" err="1" smtClean="0"/>
              <a:t>Europe</a:t>
            </a:r>
            <a:r>
              <a:rPr lang="es-ES" sz="1600" dirty="0" smtClean="0"/>
              <a:t>. Martin </a:t>
            </a:r>
            <a:r>
              <a:rPr lang="es-ES" sz="1600" dirty="0" err="1" smtClean="0"/>
              <a:t>Waldseemüller</a:t>
            </a:r>
            <a:r>
              <a:rPr lang="es-ES" sz="1600" dirty="0" smtClean="0"/>
              <a:t>, 1513</a:t>
            </a:r>
            <a:endParaRPr lang="es-ES" sz="1600" dirty="0"/>
          </a:p>
          <a:p>
            <a:r>
              <a:rPr lang="es-ES" sz="1400" dirty="0" smtClean="0"/>
              <a:t>Fondos IGN, 32-D-47</a:t>
            </a:r>
            <a:endParaRPr lang="es-ES" sz="1400" dirty="0"/>
          </a:p>
          <a:p>
            <a:endParaRPr lang="es-ES" dirty="0"/>
          </a:p>
        </p:txBody>
      </p:sp>
      <p:sp>
        <p:nvSpPr>
          <p:cNvPr id="8" name="CuadroTexto 7"/>
          <p:cNvSpPr txBox="1"/>
          <p:nvPr/>
        </p:nvSpPr>
        <p:spPr>
          <a:xfrm>
            <a:off x="6274402" y="5419657"/>
            <a:ext cx="56981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i="1" dirty="0"/>
              <a:t>Tabula moderna et nova </a:t>
            </a:r>
            <a:r>
              <a:rPr lang="es-ES" sz="1600" b="1" i="1" dirty="0" err="1"/>
              <a:t>Hispaniae</a:t>
            </a:r>
            <a:r>
              <a:rPr lang="es-ES" sz="1600" dirty="0" smtClean="0"/>
              <a:t>. Martin </a:t>
            </a:r>
            <a:r>
              <a:rPr lang="es-ES" sz="1600" dirty="0" err="1" smtClean="0"/>
              <a:t>Waldseemüller</a:t>
            </a:r>
            <a:r>
              <a:rPr lang="es-ES" sz="1600" dirty="0" smtClean="0"/>
              <a:t>, 1513</a:t>
            </a:r>
            <a:endParaRPr lang="es-ES" sz="1600" dirty="0"/>
          </a:p>
          <a:p>
            <a:r>
              <a:rPr lang="es-ES" sz="1400" dirty="0" smtClean="0"/>
              <a:t>Fondos IGN, </a:t>
            </a:r>
            <a:r>
              <a:rPr lang="es-ES" sz="1400" dirty="0"/>
              <a:t>32-D-46</a:t>
            </a:r>
          </a:p>
        </p:txBody>
      </p:sp>
    </p:spTree>
    <p:extLst>
      <p:ext uri="{BB962C8B-B14F-4D97-AF65-F5344CB8AC3E}">
        <p14:creationId xmlns:p14="http://schemas.microsoft.com/office/powerpoint/2010/main" val="16254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54024" y="213560"/>
            <a:ext cx="10318491" cy="351312"/>
          </a:xfrm>
        </p:spPr>
        <p:txBody>
          <a:bodyPr/>
          <a:lstStyle/>
          <a:p>
            <a:r>
              <a:rPr lang="es-ES" dirty="0" smtClean="0"/>
              <a:t>Contenido de la exposición: secciones </a:t>
            </a:r>
            <a:r>
              <a:rPr lang="es-ES" dirty="0" smtClean="0">
                <a:sym typeface="Wingdings" panose="05000000000000000000" pitchFamily="2" charset="2"/>
              </a:rPr>
              <a:t> </a:t>
            </a:r>
            <a:r>
              <a:rPr lang="es-ES" dirty="0">
                <a:sym typeface="Wingdings" panose="05000000000000000000" pitchFamily="2" charset="2"/>
              </a:rPr>
              <a:t>C</a:t>
            </a:r>
            <a:r>
              <a:rPr lang="es-ES" dirty="0" smtClean="0">
                <a:sym typeface="Wingdings" panose="05000000000000000000" pitchFamily="2" charset="2"/>
              </a:rPr>
              <a:t>artografía española en los s. XVI y XVII</a:t>
            </a:r>
            <a:endParaRPr lang="es-ES" dirty="0"/>
          </a:p>
        </p:txBody>
      </p:sp>
      <p:sp>
        <p:nvSpPr>
          <p:cNvPr id="3" name="Marcador de fecha 2"/>
          <p:cNvSpPr txBox="1">
            <a:spLocks/>
          </p:cNvSpPr>
          <p:nvPr/>
        </p:nvSpPr>
        <p:spPr>
          <a:xfrm>
            <a:off x="1752600" y="6342783"/>
            <a:ext cx="7320148" cy="45676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600" b="1" dirty="0" smtClean="0">
                <a:solidFill>
                  <a:schemeClr val="accent2"/>
                </a:solidFill>
              </a:rPr>
              <a:t>Porto. 16 noviembre 2018</a:t>
            </a:r>
            <a:endParaRPr lang="es-ES" sz="1600" b="1" dirty="0">
              <a:solidFill>
                <a:schemeClr val="accent2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803" y="1056296"/>
            <a:ext cx="6113651" cy="4795062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7726878" y="4635512"/>
            <a:ext cx="3388426" cy="1215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449580" algn="l"/>
                <a:tab pos="899160" algn="l"/>
                <a:tab pos="1348740" algn="l"/>
                <a:tab pos="1798320" algn="l"/>
                <a:tab pos="2247900" algn="l"/>
                <a:tab pos="2697480" algn="l"/>
                <a:tab pos="2981325" algn="l"/>
              </a:tabLst>
            </a:pPr>
            <a:r>
              <a:rPr lang="es-ES" sz="16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Regni</a:t>
            </a:r>
            <a:r>
              <a:rPr lang="es-ES" sz="16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Hispaniae</a:t>
            </a:r>
            <a:r>
              <a:rPr lang="es-ES" sz="16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post </a:t>
            </a:r>
            <a:r>
              <a:rPr lang="es-ES" sz="16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Omnium</a:t>
            </a:r>
            <a:r>
              <a:rPr lang="es-ES" sz="16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editiones</a:t>
            </a:r>
            <a:r>
              <a:rPr lang="es-ES" sz="16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locuple</a:t>
            </a:r>
            <a:r>
              <a:rPr lang="es-ES" sz="16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[ti]</a:t>
            </a:r>
            <a:r>
              <a:rPr lang="es-ES" sz="16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ssima</a:t>
            </a:r>
            <a:r>
              <a:rPr lang="es-ES" sz="16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b="1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descriptio</a:t>
            </a:r>
            <a:r>
              <a:rPr lang="es-ES" sz="1600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Abraham </a:t>
            </a:r>
            <a:r>
              <a:rPr lang="es-E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Ortelius</a:t>
            </a:r>
            <a:r>
              <a:rPr lang="es-E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1570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49580" algn="l"/>
                <a:tab pos="899160" algn="l"/>
                <a:tab pos="1348740" algn="l"/>
                <a:tab pos="1798320" algn="l"/>
                <a:tab pos="2247900" algn="l"/>
                <a:tab pos="2697480" algn="l"/>
                <a:tab pos="2981325" algn="l"/>
              </a:tabLst>
            </a:pPr>
            <a:r>
              <a:rPr lang="es-E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Fondos IGN, 11-F-12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03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54024" y="213560"/>
            <a:ext cx="10318491" cy="351312"/>
          </a:xfrm>
        </p:spPr>
        <p:txBody>
          <a:bodyPr/>
          <a:lstStyle/>
          <a:p>
            <a:r>
              <a:rPr lang="es-ES" dirty="0" smtClean="0"/>
              <a:t>Contenido de la exposición: secciones </a:t>
            </a:r>
            <a:r>
              <a:rPr lang="es-ES" dirty="0" smtClean="0">
                <a:sym typeface="Wingdings" panose="05000000000000000000" pitchFamily="2" charset="2"/>
              </a:rPr>
              <a:t> Atlas en gran formato (</a:t>
            </a:r>
            <a:r>
              <a:rPr lang="es-ES" dirty="0" err="1" smtClean="0">
                <a:sym typeface="Wingdings" panose="05000000000000000000" pitchFamily="2" charset="2"/>
              </a:rPr>
              <a:t>s.XVII</a:t>
            </a:r>
            <a:r>
              <a:rPr lang="es-ES" dirty="0" smtClean="0">
                <a:sym typeface="Wingdings" panose="05000000000000000000" pitchFamily="2" charset="2"/>
              </a:rPr>
              <a:t>)</a:t>
            </a:r>
            <a:endParaRPr lang="es-ES" dirty="0"/>
          </a:p>
        </p:txBody>
      </p:sp>
      <p:sp>
        <p:nvSpPr>
          <p:cNvPr id="3" name="Marcador de fecha 2"/>
          <p:cNvSpPr txBox="1">
            <a:spLocks/>
          </p:cNvSpPr>
          <p:nvPr/>
        </p:nvSpPr>
        <p:spPr>
          <a:xfrm>
            <a:off x="1752600" y="6342783"/>
            <a:ext cx="7320148" cy="45676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600" b="1" dirty="0" smtClean="0">
                <a:solidFill>
                  <a:schemeClr val="accent2"/>
                </a:solidFill>
              </a:rPr>
              <a:t>Porto. 16 noviembre 2018</a:t>
            </a:r>
            <a:endParaRPr lang="es-ES" sz="1600" b="1" dirty="0">
              <a:solidFill>
                <a:schemeClr val="accent2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329" y="973776"/>
            <a:ext cx="6484511" cy="4959109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8106888" y="4980508"/>
            <a:ext cx="3388426" cy="952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449580" algn="l"/>
                <a:tab pos="899160" algn="l"/>
                <a:tab pos="1348740" algn="l"/>
                <a:tab pos="1798320" algn="l"/>
                <a:tab pos="2247900" algn="l"/>
                <a:tab pos="2697480" algn="l"/>
                <a:tab pos="2981325" algn="l"/>
              </a:tabLst>
            </a:pPr>
            <a:r>
              <a:rPr lang="es-ES" sz="1600" b="1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Geographia</a:t>
            </a:r>
            <a:r>
              <a:rPr lang="es-ES" sz="1600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b="1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Blaviana</a:t>
            </a:r>
            <a:r>
              <a:rPr lang="es-ES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Joan </a:t>
            </a:r>
            <a:r>
              <a:rPr lang="es-E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Blaeu</a:t>
            </a:r>
            <a:r>
              <a:rPr lang="es-E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1672.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49580" algn="l"/>
                <a:tab pos="899160" algn="l"/>
                <a:tab pos="1348740" algn="l"/>
                <a:tab pos="1798320" algn="l"/>
                <a:tab pos="2247900" algn="l"/>
                <a:tab pos="2697480" algn="l"/>
                <a:tab pos="2981325" algn="l"/>
              </a:tabLst>
            </a:pPr>
            <a:r>
              <a:rPr lang="es-E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Fondos IGN, 912-4(tomo02)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23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54024" y="213560"/>
            <a:ext cx="10318491" cy="351312"/>
          </a:xfrm>
        </p:spPr>
        <p:txBody>
          <a:bodyPr/>
          <a:lstStyle/>
          <a:p>
            <a:r>
              <a:rPr lang="es-ES" dirty="0" smtClean="0"/>
              <a:t>Contenido de la exposición: secciones </a:t>
            </a:r>
            <a:r>
              <a:rPr lang="es-ES" dirty="0" smtClean="0">
                <a:sym typeface="Wingdings" panose="05000000000000000000" pitchFamily="2" charset="2"/>
              </a:rPr>
              <a:t> Atlas de bolsillo (</a:t>
            </a:r>
            <a:r>
              <a:rPr lang="es-ES" dirty="0" err="1" smtClean="0">
                <a:sym typeface="Wingdings" panose="05000000000000000000" pitchFamily="2" charset="2"/>
              </a:rPr>
              <a:t>s.XVI</a:t>
            </a:r>
            <a:r>
              <a:rPr lang="es-ES" dirty="0" smtClean="0">
                <a:sym typeface="Wingdings" panose="05000000000000000000" pitchFamily="2" charset="2"/>
              </a:rPr>
              <a:t>-XVII)</a:t>
            </a:r>
            <a:endParaRPr lang="es-ES" dirty="0"/>
          </a:p>
        </p:txBody>
      </p:sp>
      <p:sp>
        <p:nvSpPr>
          <p:cNvPr id="3" name="Marcador de fecha 2"/>
          <p:cNvSpPr txBox="1">
            <a:spLocks/>
          </p:cNvSpPr>
          <p:nvPr/>
        </p:nvSpPr>
        <p:spPr>
          <a:xfrm>
            <a:off x="1752600" y="6342783"/>
            <a:ext cx="7320148" cy="45676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600" b="1" dirty="0" smtClean="0">
                <a:solidFill>
                  <a:schemeClr val="accent2"/>
                </a:solidFill>
              </a:rPr>
              <a:t>Porto. 16 noviembre 2018</a:t>
            </a:r>
            <a:endParaRPr lang="es-ES" sz="1600" b="1" dirty="0">
              <a:solidFill>
                <a:schemeClr val="accent2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76" y="1188686"/>
            <a:ext cx="7111215" cy="4818336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8118763" y="4791176"/>
            <a:ext cx="3388426" cy="1215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449580" algn="l"/>
                <a:tab pos="899160" algn="l"/>
                <a:tab pos="1348740" algn="l"/>
                <a:tab pos="1798320" algn="l"/>
                <a:tab pos="2247900" algn="l"/>
                <a:tab pos="2697480" algn="l"/>
                <a:tab pos="2981325" algn="l"/>
              </a:tabLst>
            </a:pPr>
            <a:r>
              <a:rPr lang="es-ES" sz="1600" b="1" i="1" dirty="0" err="1"/>
              <a:t>Theatri</a:t>
            </a:r>
            <a:r>
              <a:rPr lang="es-ES" sz="1600" b="1" i="1" dirty="0"/>
              <a:t> </a:t>
            </a:r>
            <a:r>
              <a:rPr lang="es-ES" sz="1600" b="1" i="1" dirty="0" err="1"/>
              <a:t>Orbis</a:t>
            </a:r>
            <a:r>
              <a:rPr lang="es-ES" sz="1600" b="1" i="1" dirty="0"/>
              <a:t> </a:t>
            </a:r>
            <a:r>
              <a:rPr lang="es-ES" sz="1600" b="1" i="1" dirty="0" err="1"/>
              <a:t>Terrarum</a:t>
            </a:r>
            <a:r>
              <a:rPr lang="es-ES" sz="1600" b="1" i="1" dirty="0"/>
              <a:t> </a:t>
            </a:r>
            <a:r>
              <a:rPr lang="es-ES" sz="1600" b="1" i="1" dirty="0" err="1"/>
              <a:t>Enchiridion</a:t>
            </a:r>
            <a:r>
              <a:rPr lang="es-ES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Philippe</a:t>
            </a:r>
            <a:r>
              <a:rPr lang="es-E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Galle; Abraham </a:t>
            </a:r>
            <a:r>
              <a:rPr lang="es-E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Ortelius</a:t>
            </a:r>
            <a:r>
              <a:rPr lang="es-E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1585.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49580" algn="l"/>
                <a:tab pos="899160" algn="l"/>
                <a:tab pos="1348740" algn="l"/>
                <a:tab pos="1798320" algn="l"/>
                <a:tab pos="2247900" algn="l"/>
                <a:tab pos="2697480" algn="l"/>
                <a:tab pos="2981325" algn="l"/>
              </a:tabLst>
            </a:pPr>
            <a:r>
              <a:rPr lang="es-E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Fondos IGN, 912-306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49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54024" y="213560"/>
            <a:ext cx="10318491" cy="351312"/>
          </a:xfrm>
        </p:spPr>
        <p:txBody>
          <a:bodyPr/>
          <a:lstStyle/>
          <a:p>
            <a:r>
              <a:rPr lang="es-ES" dirty="0" smtClean="0"/>
              <a:t>Contenido de la exposición: secciones </a:t>
            </a:r>
            <a:r>
              <a:rPr lang="es-ES" dirty="0" smtClean="0">
                <a:sym typeface="Wingdings" panose="05000000000000000000" pitchFamily="2" charset="2"/>
              </a:rPr>
              <a:t> Mapas orlados (</a:t>
            </a:r>
            <a:r>
              <a:rPr lang="es-ES" dirty="0" err="1" smtClean="0">
                <a:sym typeface="Wingdings" panose="05000000000000000000" pitchFamily="2" charset="2"/>
              </a:rPr>
              <a:t>s.XVII</a:t>
            </a:r>
            <a:r>
              <a:rPr lang="es-ES" dirty="0">
                <a:sym typeface="Wingdings" panose="05000000000000000000" pitchFamily="2" charset="2"/>
              </a:rPr>
              <a:t>)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754679"/>
            <a:ext cx="6282906" cy="5252343"/>
          </a:xfrm>
          <a:prstGeom prst="rect">
            <a:avLst/>
          </a:prstGeom>
        </p:spPr>
      </p:pic>
      <p:sp>
        <p:nvSpPr>
          <p:cNvPr id="4" name="Marcador de fecha 2"/>
          <p:cNvSpPr txBox="1">
            <a:spLocks/>
          </p:cNvSpPr>
          <p:nvPr/>
        </p:nvSpPr>
        <p:spPr>
          <a:xfrm>
            <a:off x="1752600" y="6342783"/>
            <a:ext cx="7320148" cy="45676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600" b="1" dirty="0" smtClean="0">
                <a:solidFill>
                  <a:schemeClr val="accent2"/>
                </a:solidFill>
              </a:rPr>
              <a:t>Porto. 16 noviembre 2018</a:t>
            </a:r>
            <a:endParaRPr lang="es-ES" sz="1600" b="1" dirty="0">
              <a:solidFill>
                <a:schemeClr val="accent2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8118763" y="4791176"/>
            <a:ext cx="3388426" cy="952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449580" algn="l"/>
                <a:tab pos="899160" algn="l"/>
                <a:tab pos="1348740" algn="l"/>
                <a:tab pos="1798320" algn="l"/>
                <a:tab pos="2247900" algn="l"/>
                <a:tab pos="2697480" algn="l"/>
                <a:tab pos="2981325" algn="l"/>
              </a:tabLst>
            </a:pPr>
            <a:r>
              <a:rPr lang="es-ES" sz="1600" b="1" i="1" dirty="0"/>
              <a:t>Nova et </a:t>
            </a:r>
            <a:r>
              <a:rPr lang="es-ES" sz="1600" b="1" i="1" dirty="0" err="1"/>
              <a:t>accurata</a:t>
            </a:r>
            <a:r>
              <a:rPr lang="es-ES" sz="1600" b="1" i="1" dirty="0"/>
              <a:t> Tabula </a:t>
            </a:r>
            <a:r>
              <a:rPr lang="es-ES" sz="1600" b="1" i="1" dirty="0" err="1"/>
              <a:t>Hispaniae</a:t>
            </a:r>
            <a:r>
              <a:rPr lang="es-ES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S" sz="1600" dirty="0" err="1"/>
              <a:t>Johannis</a:t>
            </a:r>
            <a:r>
              <a:rPr lang="es-ES" sz="1600" dirty="0"/>
              <a:t> </a:t>
            </a:r>
            <a:r>
              <a:rPr lang="es-ES" sz="1600" dirty="0" err="1"/>
              <a:t>Visscher</a:t>
            </a:r>
            <a:r>
              <a:rPr lang="es-E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1623.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49580" algn="l"/>
                <a:tab pos="899160" algn="l"/>
                <a:tab pos="1348740" algn="l"/>
                <a:tab pos="1798320" algn="l"/>
                <a:tab pos="2247900" algn="l"/>
                <a:tab pos="2697480" algn="l"/>
                <a:tab pos="2981325" algn="l"/>
              </a:tabLst>
            </a:pPr>
            <a:r>
              <a:rPr lang="es-E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Fondos IGN, 13-E-9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19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030" b="9389"/>
          <a:stretch/>
        </p:blipFill>
        <p:spPr bwMode="auto">
          <a:xfrm>
            <a:off x="1" y="1897039"/>
            <a:ext cx="12192000" cy="323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484415" y="0"/>
            <a:ext cx="4343179" cy="95002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 smtClean="0"/>
              <a:t>ÍNDICE DE CONTENIDOS</a:t>
            </a:r>
            <a:endParaRPr lang="es-ES" sz="2400" dirty="0"/>
          </a:p>
        </p:txBody>
      </p:sp>
      <p:sp>
        <p:nvSpPr>
          <p:cNvPr id="4" name="3 Rectángulo"/>
          <p:cNvSpPr/>
          <p:nvPr/>
        </p:nvSpPr>
        <p:spPr>
          <a:xfrm>
            <a:off x="1482435" y="1044288"/>
            <a:ext cx="4331511" cy="46741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>
              <a:buAutoNum type="arabicPeriod"/>
            </a:pPr>
            <a:r>
              <a:rPr lang="es-ES" sz="2200" dirty="0" smtClean="0"/>
              <a:t>Introducción</a:t>
            </a:r>
          </a:p>
          <a:p>
            <a:pPr marL="457200" indent="-457200">
              <a:buAutoNum type="arabicPeriod"/>
            </a:pPr>
            <a:r>
              <a:rPr lang="es-ES" sz="2200" dirty="0" smtClean="0"/>
              <a:t>Contenido de la exposición</a:t>
            </a:r>
          </a:p>
          <a:p>
            <a:pPr marL="457200" indent="-457200">
              <a:buAutoNum type="arabicPeriod"/>
            </a:pPr>
            <a:r>
              <a:rPr lang="es-ES" sz="2200" dirty="0" smtClean="0"/>
              <a:t>Puesta en marcha y logística</a:t>
            </a:r>
          </a:p>
          <a:p>
            <a:pPr marL="457200" indent="-457200">
              <a:buAutoNum type="arabicPeriod"/>
            </a:pPr>
            <a:r>
              <a:rPr lang="es-ES" sz="2200" dirty="0" smtClean="0"/>
              <a:t>Conclusiones</a:t>
            </a:r>
          </a:p>
          <a:p>
            <a:pPr marL="457200" indent="-457200">
              <a:buAutoNum type="arabicPeriod"/>
            </a:pPr>
            <a:endParaRPr lang="es-ES" sz="2200" dirty="0" smtClean="0"/>
          </a:p>
          <a:p>
            <a:pPr marL="457200" indent="-457200">
              <a:buAutoNum type="arabicPeriod"/>
            </a:pPr>
            <a:endParaRPr lang="es-ES" sz="2200" dirty="0" smtClean="0"/>
          </a:p>
          <a:p>
            <a:pPr marL="457200" indent="-457200" algn="ctr">
              <a:buAutoNum type="arabicPeriod"/>
            </a:pPr>
            <a:endParaRPr lang="es-ES" sz="2200" dirty="0" smtClean="0"/>
          </a:p>
          <a:p>
            <a:pPr algn="ctr"/>
            <a:r>
              <a:rPr lang="es-ES" sz="2200" dirty="0" smtClean="0"/>
              <a:t> </a:t>
            </a:r>
            <a:endParaRPr lang="es-ES" sz="2200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2"/>
          </p:nvPr>
        </p:nvSpPr>
        <p:spPr>
          <a:xfrm>
            <a:off x="1752600" y="6342783"/>
            <a:ext cx="7320148" cy="456760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es-ES" sz="1600" b="1" dirty="0"/>
              <a:t>P</a:t>
            </a:r>
            <a:r>
              <a:rPr lang="es-ES" sz="1600" b="1" dirty="0" smtClean="0"/>
              <a:t>orto. 16 noviembre 2018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223873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54024" y="213560"/>
            <a:ext cx="10318491" cy="351312"/>
          </a:xfrm>
        </p:spPr>
        <p:txBody>
          <a:bodyPr/>
          <a:lstStyle/>
          <a:p>
            <a:r>
              <a:rPr lang="es-ES" dirty="0" smtClean="0"/>
              <a:t>Contenido de la exposición: secciones </a:t>
            </a:r>
            <a:r>
              <a:rPr lang="es-ES" dirty="0" smtClean="0">
                <a:sym typeface="Wingdings" panose="05000000000000000000" pitchFamily="2" charset="2"/>
              </a:rPr>
              <a:t> Siglos XVIII y XIX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97" y="905674"/>
            <a:ext cx="7144986" cy="5133051"/>
          </a:xfrm>
          <a:prstGeom prst="rect">
            <a:avLst/>
          </a:prstGeom>
        </p:spPr>
      </p:pic>
      <p:sp>
        <p:nvSpPr>
          <p:cNvPr id="5" name="Marcador de fecha 2"/>
          <p:cNvSpPr txBox="1">
            <a:spLocks/>
          </p:cNvSpPr>
          <p:nvPr/>
        </p:nvSpPr>
        <p:spPr>
          <a:xfrm>
            <a:off x="1752600" y="6342783"/>
            <a:ext cx="7320148" cy="45676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600" b="1" dirty="0" smtClean="0">
                <a:solidFill>
                  <a:schemeClr val="accent2"/>
                </a:solidFill>
              </a:rPr>
              <a:t>Porto. 16 noviembre 2018</a:t>
            </a:r>
            <a:endParaRPr lang="es-ES" sz="1600" b="1" dirty="0">
              <a:solidFill>
                <a:schemeClr val="accent2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8059387" y="4762189"/>
            <a:ext cx="3685309" cy="952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449580" algn="l"/>
                <a:tab pos="899160" algn="l"/>
                <a:tab pos="1348740" algn="l"/>
                <a:tab pos="1798320" algn="l"/>
                <a:tab pos="2247900" algn="l"/>
                <a:tab pos="2697480" algn="l"/>
                <a:tab pos="2981325" algn="l"/>
              </a:tabLst>
            </a:pPr>
            <a:r>
              <a:rPr lang="es-ES" sz="1600" b="1" i="1" dirty="0" err="1"/>
              <a:t>Espagne</a:t>
            </a:r>
            <a:r>
              <a:rPr lang="es-ES" sz="1600" b="1" i="1" dirty="0"/>
              <a:t> et Portugal</a:t>
            </a:r>
            <a:r>
              <a:rPr lang="es-ES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S" sz="1600" dirty="0" err="1"/>
              <a:t>Conrad</a:t>
            </a:r>
            <a:r>
              <a:rPr lang="es-ES" sz="1600" dirty="0"/>
              <a:t> Malte-</a:t>
            </a:r>
            <a:r>
              <a:rPr lang="es-ES" sz="1600" dirty="0" err="1"/>
              <a:t>Brum</a:t>
            </a:r>
            <a:r>
              <a:rPr lang="es-E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1837.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49580" algn="l"/>
                <a:tab pos="899160" algn="l"/>
                <a:tab pos="1348740" algn="l"/>
                <a:tab pos="1798320" algn="l"/>
                <a:tab pos="2247900" algn="l"/>
                <a:tab pos="2697480" algn="l"/>
                <a:tab pos="2981325" algn="l"/>
              </a:tabLst>
            </a:pPr>
            <a:r>
              <a:rPr lang="es-E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Fondos IGN, 32-L-20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41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2282096" y="840555"/>
            <a:ext cx="9495534" cy="5226544"/>
            <a:chOff x="2282096" y="840555"/>
            <a:chExt cx="9495534" cy="5226544"/>
          </a:xfrm>
        </p:grpSpPr>
        <p:sp>
          <p:nvSpPr>
            <p:cNvPr id="8" name="Rectángulo 7"/>
            <p:cNvSpPr/>
            <p:nvPr/>
          </p:nvSpPr>
          <p:spPr>
            <a:xfrm>
              <a:off x="9161101" y="4587783"/>
              <a:ext cx="2616529" cy="14793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  <a:tabLst>
                  <a:tab pos="449580" algn="l"/>
                  <a:tab pos="899160" algn="l"/>
                  <a:tab pos="1348740" algn="l"/>
                  <a:tab pos="1798320" algn="l"/>
                  <a:tab pos="2247900" algn="l"/>
                  <a:tab pos="2697480" algn="l"/>
                  <a:tab pos="2981325" algn="l"/>
                </a:tabLst>
              </a:pPr>
              <a:r>
                <a:rPr lang="es-ES" sz="1600" b="1" i="1" dirty="0" smtClean="0"/>
                <a:t>Plano de la plaza y puerto de San Sebastián, en Atlas Marítimo de España</a:t>
              </a:r>
              <a:r>
                <a:rPr lang="es-ES" sz="1600" b="1" dirty="0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r>
                <a:rPr lang="es-ES" sz="1600" dirty="0" smtClean="0"/>
                <a:t>Vicente </a:t>
              </a:r>
              <a:r>
                <a:rPr lang="es-ES" sz="1600" dirty="0" err="1" smtClean="0"/>
                <a:t>Tofiño</a:t>
              </a:r>
              <a:r>
                <a:rPr lang="es-ES" sz="1600" dirty="0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1788.</a:t>
              </a:r>
            </a:p>
            <a:p>
              <a:pPr>
                <a:lnSpc>
                  <a:spcPct val="107000"/>
                </a:lnSpc>
                <a:spcAft>
                  <a:spcPts val="800"/>
                </a:spcAft>
                <a:tabLst>
                  <a:tab pos="449580" algn="l"/>
                  <a:tab pos="899160" algn="l"/>
                  <a:tab pos="1348740" algn="l"/>
                  <a:tab pos="1798320" algn="l"/>
                  <a:tab pos="2247900" algn="l"/>
                  <a:tab pos="2697480" algn="l"/>
                  <a:tab pos="2981325" algn="l"/>
                </a:tabLst>
              </a:pPr>
              <a:r>
                <a:rPr lang="es-ES" sz="1400" dirty="0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Fondos IGN, 44-I-33</a:t>
              </a:r>
              <a:endPara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2096" y="840555"/>
              <a:ext cx="6790652" cy="5226544"/>
            </a:xfrm>
            <a:prstGeom prst="rect">
              <a:avLst/>
            </a:prstGeom>
          </p:spPr>
        </p:pic>
      </p:grp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54024" y="213560"/>
            <a:ext cx="10318491" cy="351312"/>
          </a:xfrm>
        </p:spPr>
        <p:txBody>
          <a:bodyPr/>
          <a:lstStyle/>
          <a:p>
            <a:r>
              <a:rPr lang="es-ES" dirty="0" smtClean="0"/>
              <a:t>Contenido de la exposición: secciones </a:t>
            </a:r>
            <a:r>
              <a:rPr lang="es-ES" dirty="0" smtClean="0">
                <a:sym typeface="Wingdings" panose="05000000000000000000" pitchFamily="2" charset="2"/>
              </a:rPr>
              <a:t> Cartas náuticas (s. XVIII-XIX)</a:t>
            </a:r>
            <a:endParaRPr lang="es-ES" dirty="0"/>
          </a:p>
        </p:txBody>
      </p:sp>
      <p:sp>
        <p:nvSpPr>
          <p:cNvPr id="6" name="Marcador de fecha 2"/>
          <p:cNvSpPr txBox="1">
            <a:spLocks/>
          </p:cNvSpPr>
          <p:nvPr/>
        </p:nvSpPr>
        <p:spPr>
          <a:xfrm>
            <a:off x="1752600" y="6342783"/>
            <a:ext cx="7320148" cy="45676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600" b="1" dirty="0" smtClean="0">
                <a:solidFill>
                  <a:schemeClr val="accent2"/>
                </a:solidFill>
              </a:rPr>
              <a:t>Porto. 16 noviembre 2018</a:t>
            </a:r>
            <a:endParaRPr lang="es-ES" sz="1600" b="1" dirty="0">
              <a:solidFill>
                <a:schemeClr val="accent2"/>
              </a:solidFill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622133" y="903842"/>
            <a:ext cx="9847233" cy="5320207"/>
            <a:chOff x="622133" y="903842"/>
            <a:chExt cx="9847233" cy="5320207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7171" y="903842"/>
              <a:ext cx="7312195" cy="5099971"/>
            </a:xfrm>
            <a:prstGeom prst="rect">
              <a:avLst/>
            </a:prstGeom>
          </p:spPr>
        </p:pic>
        <p:sp>
          <p:nvSpPr>
            <p:cNvPr id="7" name="Rectángulo 6"/>
            <p:cNvSpPr/>
            <p:nvPr/>
          </p:nvSpPr>
          <p:spPr>
            <a:xfrm>
              <a:off x="622133" y="4744733"/>
              <a:ext cx="2616529" cy="14793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  <a:tabLst>
                  <a:tab pos="449580" algn="l"/>
                  <a:tab pos="899160" algn="l"/>
                  <a:tab pos="1348740" algn="l"/>
                  <a:tab pos="1798320" algn="l"/>
                  <a:tab pos="2247900" algn="l"/>
                  <a:tab pos="2697480" algn="l"/>
                  <a:tab pos="2981325" algn="l"/>
                </a:tabLst>
              </a:pPr>
              <a:r>
                <a:rPr lang="es-ES" sz="1600" b="1" i="1" dirty="0"/>
                <a:t>Carta Esférica de las Costas de la Península de España</a:t>
              </a:r>
              <a:r>
                <a:rPr lang="es-ES" sz="1600" b="1" dirty="0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r>
                <a:rPr lang="es-ES" sz="1600" dirty="0"/>
                <a:t>Dirección de Hidrografía</a:t>
              </a:r>
              <a:r>
                <a:rPr lang="es-ES" sz="1600" dirty="0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1841.</a:t>
              </a:r>
            </a:p>
            <a:p>
              <a:pPr>
                <a:lnSpc>
                  <a:spcPct val="107000"/>
                </a:lnSpc>
                <a:spcAft>
                  <a:spcPts val="800"/>
                </a:spcAft>
                <a:tabLst>
                  <a:tab pos="449580" algn="l"/>
                  <a:tab pos="899160" algn="l"/>
                  <a:tab pos="1348740" algn="l"/>
                  <a:tab pos="1798320" algn="l"/>
                  <a:tab pos="2247900" algn="l"/>
                  <a:tab pos="2697480" algn="l"/>
                  <a:tab pos="2981325" algn="l"/>
                </a:tabLst>
              </a:pPr>
              <a:r>
                <a:rPr lang="es-ES" sz="1400" dirty="0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Fondos IGN, 12-M-15</a:t>
              </a:r>
              <a:endPara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243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54024" y="213560"/>
            <a:ext cx="10318491" cy="351312"/>
          </a:xfrm>
        </p:spPr>
        <p:txBody>
          <a:bodyPr/>
          <a:lstStyle/>
          <a:p>
            <a:r>
              <a:rPr lang="es-ES" dirty="0" smtClean="0"/>
              <a:t>Contenido de la exposición: secciones </a:t>
            </a:r>
            <a:r>
              <a:rPr lang="es-ES" dirty="0" smtClean="0">
                <a:sym typeface="Wingdings" panose="05000000000000000000" pitchFamily="2" charset="2"/>
              </a:rPr>
              <a:t> Vistas topográficas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787" y="1037266"/>
            <a:ext cx="4848926" cy="389509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" r="2263" b="3032"/>
          <a:stretch/>
        </p:blipFill>
        <p:spPr>
          <a:xfrm>
            <a:off x="889330" y="1225160"/>
            <a:ext cx="4756728" cy="3519304"/>
          </a:xfrm>
          <a:prstGeom prst="rect">
            <a:avLst/>
          </a:prstGeom>
        </p:spPr>
      </p:pic>
      <p:sp>
        <p:nvSpPr>
          <p:cNvPr id="7" name="Marcador de fecha 2"/>
          <p:cNvSpPr txBox="1">
            <a:spLocks/>
          </p:cNvSpPr>
          <p:nvPr/>
        </p:nvSpPr>
        <p:spPr>
          <a:xfrm>
            <a:off x="1752600" y="6342783"/>
            <a:ext cx="7320148" cy="45676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600" b="1" dirty="0" smtClean="0">
                <a:solidFill>
                  <a:schemeClr val="accent2"/>
                </a:solidFill>
              </a:rPr>
              <a:t>Porto. 16 noviembre 2018</a:t>
            </a:r>
            <a:endParaRPr lang="es-ES" sz="1600" b="1" dirty="0">
              <a:solidFill>
                <a:schemeClr val="accent2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889330" y="4932358"/>
            <a:ext cx="54729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i="1" dirty="0" err="1" smtClean="0"/>
              <a:t>Bilvao</a:t>
            </a:r>
            <a:r>
              <a:rPr lang="es-ES" sz="1600" dirty="0" smtClean="0"/>
              <a:t>. </a:t>
            </a:r>
            <a:r>
              <a:rPr lang="es-ES" sz="1600" dirty="0"/>
              <a:t>Georg Braun y Franz </a:t>
            </a:r>
            <a:r>
              <a:rPr lang="es-ES" sz="1600" dirty="0" err="1"/>
              <a:t>Hogenberg</a:t>
            </a:r>
            <a:r>
              <a:rPr lang="es-ES" sz="1600" dirty="0" smtClean="0"/>
              <a:t>, 1575</a:t>
            </a:r>
          </a:p>
          <a:p>
            <a:endParaRPr lang="es-ES" sz="1600" dirty="0"/>
          </a:p>
          <a:p>
            <a:r>
              <a:rPr lang="es-ES" sz="1400" dirty="0" smtClean="0"/>
              <a:t>Fondos IGN, 13-C-66</a:t>
            </a:r>
            <a:endParaRPr lang="es-ES" sz="1400" dirty="0"/>
          </a:p>
          <a:p>
            <a:endParaRPr lang="es-ES" dirty="0"/>
          </a:p>
        </p:txBody>
      </p:sp>
      <p:sp>
        <p:nvSpPr>
          <p:cNvPr id="9" name="CuadroTexto 8"/>
          <p:cNvSpPr txBox="1"/>
          <p:nvPr/>
        </p:nvSpPr>
        <p:spPr>
          <a:xfrm>
            <a:off x="6362319" y="5083572"/>
            <a:ext cx="569811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i="1" dirty="0" smtClean="0"/>
              <a:t>Madrid</a:t>
            </a:r>
            <a:r>
              <a:rPr lang="es-ES" sz="1600" dirty="0" smtClean="0"/>
              <a:t>. Autor desconocido, 1730</a:t>
            </a:r>
          </a:p>
          <a:p>
            <a:endParaRPr lang="es-ES" sz="1600" dirty="0"/>
          </a:p>
          <a:p>
            <a:r>
              <a:rPr lang="es-ES" sz="1400" dirty="0" smtClean="0"/>
              <a:t>Fondos IGN, 13-C-12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163686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54024" y="213560"/>
            <a:ext cx="10318491" cy="351312"/>
          </a:xfrm>
        </p:spPr>
        <p:txBody>
          <a:bodyPr/>
          <a:lstStyle/>
          <a:p>
            <a:r>
              <a:rPr lang="es-ES" dirty="0" smtClean="0"/>
              <a:t>Contenido de la exposición: secciones </a:t>
            </a:r>
            <a:r>
              <a:rPr lang="es-ES" dirty="0" smtClean="0">
                <a:sym typeface="Wingdings" panose="05000000000000000000" pitchFamily="2" charset="2"/>
              </a:rPr>
              <a:t> España no peninsular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642" y="859057"/>
            <a:ext cx="6979337" cy="5055545"/>
          </a:xfrm>
          <a:prstGeom prst="rect">
            <a:avLst/>
          </a:prstGeom>
        </p:spPr>
      </p:pic>
      <p:sp>
        <p:nvSpPr>
          <p:cNvPr id="5" name="Marcador de fecha 2"/>
          <p:cNvSpPr txBox="1">
            <a:spLocks/>
          </p:cNvSpPr>
          <p:nvPr/>
        </p:nvSpPr>
        <p:spPr>
          <a:xfrm>
            <a:off x="1752600" y="6342783"/>
            <a:ext cx="7320148" cy="45676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600" b="1" dirty="0" smtClean="0">
                <a:solidFill>
                  <a:schemeClr val="accent2"/>
                </a:solidFill>
              </a:rPr>
              <a:t>Porto. 16 noviembre 2018</a:t>
            </a:r>
            <a:endParaRPr lang="es-ES" sz="1600" b="1" dirty="0">
              <a:solidFill>
                <a:schemeClr val="accent2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8550235" y="4962225"/>
            <a:ext cx="3013031" cy="952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449580" algn="l"/>
                <a:tab pos="899160" algn="l"/>
                <a:tab pos="1348740" algn="l"/>
                <a:tab pos="1798320" algn="l"/>
                <a:tab pos="2247900" algn="l"/>
                <a:tab pos="2697480" algn="l"/>
                <a:tab pos="2981325" algn="l"/>
              </a:tabLst>
            </a:pPr>
            <a:r>
              <a:rPr lang="es-ES" sz="1600" b="1" i="1" dirty="0" err="1" smtClean="0"/>
              <a:t>Isolario</a:t>
            </a:r>
            <a:r>
              <a:rPr lang="es-ES" sz="1600" b="1" i="1" dirty="0" smtClean="0"/>
              <a:t> di Benedetto </a:t>
            </a:r>
            <a:r>
              <a:rPr lang="es-ES" sz="1600" b="1" i="1" dirty="0" err="1" smtClean="0"/>
              <a:t>Bordone</a:t>
            </a:r>
            <a:r>
              <a:rPr lang="es-ES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Benedetto </a:t>
            </a:r>
            <a:r>
              <a:rPr lang="es-E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Bordone</a:t>
            </a:r>
            <a:r>
              <a:rPr lang="es-E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(1528) 1534.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49580" algn="l"/>
                <a:tab pos="899160" algn="l"/>
                <a:tab pos="1348740" algn="l"/>
                <a:tab pos="1798320" algn="l"/>
                <a:tab pos="2247900" algn="l"/>
                <a:tab pos="2697480" algn="l"/>
                <a:tab pos="2981325" algn="l"/>
              </a:tabLst>
            </a:pPr>
            <a:r>
              <a:rPr lang="es-E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Fondos IGN, 912-365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28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54024" y="213560"/>
            <a:ext cx="10318491" cy="351312"/>
          </a:xfrm>
        </p:spPr>
        <p:txBody>
          <a:bodyPr/>
          <a:lstStyle/>
          <a:p>
            <a:r>
              <a:rPr lang="es-ES" dirty="0" smtClean="0"/>
              <a:t>Contenido de la exposición: tipología del material cartográfico</a:t>
            </a:r>
            <a:endParaRPr lang="es-ES" dirty="0"/>
          </a:p>
        </p:txBody>
      </p:sp>
      <p:sp>
        <p:nvSpPr>
          <p:cNvPr id="5" name="2 Marcador de contenido"/>
          <p:cNvSpPr txBox="1">
            <a:spLocks/>
          </p:cNvSpPr>
          <p:nvPr/>
        </p:nvSpPr>
        <p:spPr>
          <a:xfrm>
            <a:off x="4393872" y="1431992"/>
            <a:ext cx="3859480" cy="985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54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TIPOLOGÍA</a:t>
            </a:r>
            <a:endParaRPr lang="es-ES" sz="5400" dirty="0" smtClean="0">
              <a:solidFill>
                <a:schemeClr val="accent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 smtClean="0"/>
          </a:p>
        </p:txBody>
      </p:sp>
      <p:sp>
        <p:nvSpPr>
          <p:cNvPr id="9" name="Marcador de fecha 2"/>
          <p:cNvSpPr txBox="1">
            <a:spLocks/>
          </p:cNvSpPr>
          <p:nvPr/>
        </p:nvSpPr>
        <p:spPr>
          <a:xfrm>
            <a:off x="1752600" y="6342783"/>
            <a:ext cx="7320148" cy="45676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600" b="1" dirty="0" smtClean="0">
                <a:solidFill>
                  <a:schemeClr val="accent2"/>
                </a:solidFill>
              </a:rPr>
              <a:t>Porto. 16 noviembre 2018</a:t>
            </a:r>
            <a:endParaRPr lang="es-ES" sz="1600" b="1" dirty="0">
              <a:solidFill>
                <a:schemeClr val="accent2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930734" y="2624447"/>
            <a:ext cx="514201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ES" sz="2800" dirty="0" smtClean="0"/>
              <a:t>52 mapas sueltos</a:t>
            </a:r>
          </a:p>
          <a:p>
            <a:pPr marL="285750" indent="-285750">
              <a:buFontTx/>
              <a:buChar char="-"/>
            </a:pPr>
            <a:r>
              <a:rPr lang="es-ES" sz="2800" dirty="0" smtClean="0"/>
              <a:t>14 atlas</a:t>
            </a:r>
          </a:p>
          <a:p>
            <a:pPr marL="285750" indent="-285750">
              <a:buFontTx/>
              <a:buChar char="-"/>
            </a:pPr>
            <a:r>
              <a:rPr lang="es-ES" sz="2800" dirty="0" smtClean="0"/>
              <a:t>1 globo terráqueo</a:t>
            </a:r>
          </a:p>
          <a:p>
            <a:pPr marL="285750" indent="-285750">
              <a:buFontTx/>
              <a:buChar char="-"/>
            </a:pPr>
            <a:r>
              <a:rPr lang="es-ES" sz="2800" dirty="0" smtClean="0"/>
              <a:t>51 originales / 16 facsímiles</a:t>
            </a:r>
          </a:p>
          <a:p>
            <a:pPr marL="285750" indent="-285750">
              <a:buFontTx/>
              <a:buChar char="-"/>
            </a:pPr>
            <a:r>
              <a:rPr lang="es-ES" sz="2800" dirty="0" smtClean="0"/>
              <a:t>9 documentos manuscritos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335813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/>
          <a:srcRect l="270" t="10167" r="50667" b="5457"/>
          <a:stretch/>
        </p:blipFill>
        <p:spPr>
          <a:xfrm>
            <a:off x="4421655" y="1537179"/>
            <a:ext cx="7202263" cy="4954423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54024" y="213560"/>
            <a:ext cx="10318491" cy="351312"/>
          </a:xfrm>
        </p:spPr>
        <p:txBody>
          <a:bodyPr/>
          <a:lstStyle/>
          <a:p>
            <a:r>
              <a:rPr lang="es-ES" dirty="0" smtClean="0"/>
              <a:t>Puesta en marcha y logística de la exposición</a:t>
            </a:r>
            <a:endParaRPr lang="es-ES" dirty="0"/>
          </a:p>
        </p:txBody>
      </p:sp>
      <p:sp>
        <p:nvSpPr>
          <p:cNvPr id="5" name="2 Marcador de contenido"/>
          <p:cNvSpPr txBox="1">
            <a:spLocks/>
          </p:cNvSpPr>
          <p:nvPr/>
        </p:nvSpPr>
        <p:spPr>
          <a:xfrm>
            <a:off x="7254259" y="259159"/>
            <a:ext cx="4698075" cy="1614199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35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DIFUSIÓN</a:t>
            </a:r>
          </a:p>
          <a:p>
            <a:pPr marL="0" indent="0" algn="ctr">
              <a:buNone/>
            </a:pPr>
            <a:r>
              <a:rPr lang="es-ES" sz="5400" dirty="0"/>
              <a:t>Redes sociales, prensa, entrevistas radiofónicas, página web</a:t>
            </a:r>
          </a:p>
          <a:p>
            <a:pPr marL="0" indent="0">
              <a:buNone/>
            </a:pPr>
            <a:endParaRPr lang="es-ES" sz="5400" dirty="0" smtClean="0">
              <a:solidFill>
                <a:schemeClr val="accent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 smtClean="0"/>
          </a:p>
        </p:txBody>
      </p:sp>
      <p:sp>
        <p:nvSpPr>
          <p:cNvPr id="9" name="Marcador de fecha 2"/>
          <p:cNvSpPr txBox="1">
            <a:spLocks/>
          </p:cNvSpPr>
          <p:nvPr/>
        </p:nvSpPr>
        <p:spPr>
          <a:xfrm>
            <a:off x="1752600" y="6342783"/>
            <a:ext cx="7320148" cy="45676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600" b="1" dirty="0" smtClean="0">
                <a:solidFill>
                  <a:schemeClr val="accent2"/>
                </a:solidFill>
              </a:rPr>
              <a:t>Porto. 16 noviembre 2018</a:t>
            </a:r>
            <a:endParaRPr lang="es-ES" sz="1600" b="1" dirty="0">
              <a:solidFill>
                <a:schemeClr val="accent2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5814">
            <a:off x="-677188" y="1207292"/>
            <a:ext cx="6069020" cy="457996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380" y="3757773"/>
            <a:ext cx="5366586" cy="372212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49063">
            <a:off x="7689343" y="2439534"/>
            <a:ext cx="5839599" cy="491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949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54024" y="213560"/>
            <a:ext cx="10318491" cy="351312"/>
          </a:xfrm>
        </p:spPr>
        <p:txBody>
          <a:bodyPr/>
          <a:lstStyle/>
          <a:p>
            <a:r>
              <a:rPr lang="es-ES" dirty="0" smtClean="0"/>
              <a:t>Puesta en marcha y logística de la exposición</a:t>
            </a:r>
            <a:endParaRPr lang="es-ES" dirty="0"/>
          </a:p>
        </p:txBody>
      </p:sp>
      <p:sp>
        <p:nvSpPr>
          <p:cNvPr id="9" name="Marcador de fecha 2"/>
          <p:cNvSpPr txBox="1">
            <a:spLocks/>
          </p:cNvSpPr>
          <p:nvPr/>
        </p:nvSpPr>
        <p:spPr>
          <a:xfrm>
            <a:off x="1752600" y="6342783"/>
            <a:ext cx="7320148" cy="45676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600" b="1" dirty="0" smtClean="0">
                <a:solidFill>
                  <a:schemeClr val="accent2"/>
                </a:solidFill>
              </a:rPr>
              <a:t>Porto. 16 noviembre 2018</a:t>
            </a:r>
            <a:endParaRPr lang="es-ES" sz="1600" b="1" dirty="0">
              <a:solidFill>
                <a:schemeClr val="accent2"/>
              </a:solidFill>
            </a:endParaRPr>
          </a:p>
        </p:txBody>
      </p:sp>
      <p:sp>
        <p:nvSpPr>
          <p:cNvPr id="7" name="2 Marcador de contenido"/>
          <p:cNvSpPr txBox="1">
            <a:spLocks/>
          </p:cNvSpPr>
          <p:nvPr/>
        </p:nvSpPr>
        <p:spPr>
          <a:xfrm>
            <a:off x="1133104" y="2604918"/>
            <a:ext cx="2838200" cy="169781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54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VISITAS</a:t>
            </a:r>
          </a:p>
          <a:p>
            <a:pPr marL="0" indent="0" algn="ctr">
              <a:buNone/>
            </a:pPr>
            <a:r>
              <a:rPr lang="es-ES" sz="54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GUIADAS</a:t>
            </a:r>
            <a:endParaRPr lang="es-ES" sz="5400" dirty="0" smtClean="0">
              <a:solidFill>
                <a:schemeClr val="accent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 smtClean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235" y="761143"/>
            <a:ext cx="6973209" cy="526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81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54024" y="213560"/>
            <a:ext cx="10318491" cy="351312"/>
          </a:xfrm>
        </p:spPr>
        <p:txBody>
          <a:bodyPr/>
          <a:lstStyle/>
          <a:p>
            <a:r>
              <a:rPr lang="es-ES" dirty="0" smtClean="0"/>
              <a:t>Puesta en marcha y logística de la exposición</a:t>
            </a:r>
            <a:endParaRPr lang="es-ES" dirty="0"/>
          </a:p>
        </p:txBody>
      </p:sp>
      <p:sp>
        <p:nvSpPr>
          <p:cNvPr id="9" name="Marcador de fecha 2"/>
          <p:cNvSpPr txBox="1">
            <a:spLocks/>
          </p:cNvSpPr>
          <p:nvPr/>
        </p:nvSpPr>
        <p:spPr>
          <a:xfrm>
            <a:off x="1752600" y="6342783"/>
            <a:ext cx="7320148" cy="45676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600" b="1" dirty="0" smtClean="0">
                <a:solidFill>
                  <a:schemeClr val="accent2"/>
                </a:solidFill>
              </a:rPr>
              <a:t>Porto. 16 noviembre 2018</a:t>
            </a:r>
            <a:endParaRPr lang="es-ES" sz="1600" b="1" dirty="0">
              <a:solidFill>
                <a:schemeClr val="accent2"/>
              </a:solidFill>
            </a:endParaRPr>
          </a:p>
        </p:txBody>
      </p:sp>
      <p:sp>
        <p:nvSpPr>
          <p:cNvPr id="8" name="2 Marcador de contenido"/>
          <p:cNvSpPr txBox="1">
            <a:spLocks/>
          </p:cNvSpPr>
          <p:nvPr/>
        </p:nvSpPr>
        <p:spPr>
          <a:xfrm>
            <a:off x="1095461" y="1244753"/>
            <a:ext cx="3997034" cy="8905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54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CATÁLOGO</a:t>
            </a:r>
          </a:p>
        </p:txBody>
      </p:sp>
      <p:pic>
        <p:nvPicPr>
          <p:cNvPr id="11" name="Imagen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19878" y="2327056"/>
            <a:ext cx="3892785" cy="32607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2 Marcador de contenido"/>
          <p:cNvSpPr txBox="1">
            <a:spLocks/>
          </p:cNvSpPr>
          <p:nvPr/>
        </p:nvSpPr>
        <p:spPr>
          <a:xfrm>
            <a:off x="6867754" y="1230005"/>
            <a:ext cx="3997034" cy="8905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54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CALENDARIO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630" y="2327056"/>
            <a:ext cx="2338696" cy="333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07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2"/>
          <p:cNvSpPr txBox="1">
            <a:spLocks/>
          </p:cNvSpPr>
          <p:nvPr/>
        </p:nvSpPr>
        <p:spPr>
          <a:xfrm>
            <a:off x="1752600" y="6342783"/>
            <a:ext cx="7320148" cy="45676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600" b="1" dirty="0" smtClean="0">
                <a:solidFill>
                  <a:schemeClr val="accent2"/>
                </a:solidFill>
              </a:rPr>
              <a:t>Porto. 16 noviembre 2018</a:t>
            </a:r>
            <a:endParaRPr lang="es-ES" sz="1600" b="1" dirty="0">
              <a:solidFill>
                <a:schemeClr val="accent2"/>
              </a:solidFill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1654024" y="213560"/>
            <a:ext cx="10318491" cy="3513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dirty="0" smtClean="0"/>
              <a:t>Conclusiones</a:t>
            </a:r>
            <a:endParaRPr lang="es-ES" sz="2400" dirty="0"/>
          </a:p>
        </p:txBody>
      </p:sp>
      <p:sp>
        <p:nvSpPr>
          <p:cNvPr id="11" name="2 Marcador de contenido"/>
          <p:cNvSpPr txBox="1">
            <a:spLocks/>
          </p:cNvSpPr>
          <p:nvPr/>
        </p:nvSpPr>
        <p:spPr>
          <a:xfrm>
            <a:off x="873474" y="1177148"/>
            <a:ext cx="5551145" cy="9232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48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Aumento de visitas</a:t>
            </a:r>
          </a:p>
        </p:txBody>
      </p:sp>
      <p:sp>
        <p:nvSpPr>
          <p:cNvPr id="12" name="2 Marcador de contenido"/>
          <p:cNvSpPr txBox="1">
            <a:spLocks/>
          </p:cNvSpPr>
          <p:nvPr/>
        </p:nvSpPr>
        <p:spPr>
          <a:xfrm>
            <a:off x="2684077" y="3213310"/>
            <a:ext cx="3111912" cy="1051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4800" dirty="0" smtClean="0">
                <a:solidFill>
                  <a:schemeClr val="accent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→  </a:t>
            </a:r>
            <a:r>
              <a:rPr lang="es-ES" sz="48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Lecturas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8539612" y="2674664"/>
            <a:ext cx="647778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ES" sz="2000" b="1" dirty="0" smtClean="0"/>
              <a:t>150 </a:t>
            </a:r>
            <a:endParaRPr lang="es-ES" sz="2000" b="1" dirty="0"/>
          </a:p>
        </p:txBody>
      </p:sp>
      <p:sp>
        <p:nvSpPr>
          <p:cNvPr id="14" name="CuadroTexto 13"/>
          <p:cNvSpPr txBox="1"/>
          <p:nvPr/>
        </p:nvSpPr>
        <p:spPr>
          <a:xfrm>
            <a:off x="6635861" y="3472625"/>
            <a:ext cx="4977291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Tx/>
              <a:buChar char="-"/>
            </a:pPr>
            <a:r>
              <a:rPr lang="es-ES" sz="2000" dirty="0" smtClean="0"/>
              <a:t>Difusión en redes, “boca a boca”, etc.</a:t>
            </a:r>
          </a:p>
          <a:p>
            <a:pPr marL="285750" indent="-285750">
              <a:buFontTx/>
              <a:buChar char="-"/>
            </a:pPr>
            <a:r>
              <a:rPr lang="es-ES" sz="2000" dirty="0" smtClean="0"/>
              <a:t>Exposición de cartografía</a:t>
            </a:r>
          </a:p>
          <a:p>
            <a:pPr marL="285750" indent="-285750">
              <a:buFontTx/>
              <a:buChar char="-"/>
            </a:pPr>
            <a:r>
              <a:rPr lang="es-ES" sz="2000" dirty="0" smtClean="0"/>
              <a:t>Concepto de exposición</a:t>
            </a:r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1821706" y="4898767"/>
            <a:ext cx="8849867" cy="10461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4800" dirty="0">
                <a:solidFill>
                  <a:schemeClr val="accent2"/>
                </a:solidFill>
                <a:sym typeface="Wingdings" panose="05000000000000000000" pitchFamily="2" charset="2"/>
              </a:rPr>
              <a:t>¿</a:t>
            </a:r>
            <a:r>
              <a:rPr lang="es-ES" sz="4800" dirty="0" smtClean="0">
                <a:solidFill>
                  <a:schemeClr val="accent2"/>
                </a:solidFill>
                <a:sym typeface="Wingdings" panose="05000000000000000000" pitchFamily="2" charset="2"/>
              </a:rPr>
              <a:t>Qué rumbo deberíamos tomar?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935" y="1888691"/>
            <a:ext cx="797074" cy="1138646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390" y="1870403"/>
            <a:ext cx="809875" cy="1156934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10035670" y="2627227"/>
            <a:ext cx="647778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s-ES" sz="2000" b="1" dirty="0" smtClean="0"/>
              <a:t>450</a:t>
            </a:r>
            <a:endParaRPr lang="es-ES" sz="2000" b="1" dirty="0"/>
          </a:p>
        </p:txBody>
      </p:sp>
      <p:sp>
        <p:nvSpPr>
          <p:cNvPr id="2" name="CuadroTexto 1"/>
          <p:cNvSpPr txBox="1"/>
          <p:nvPr/>
        </p:nvSpPr>
        <p:spPr>
          <a:xfrm>
            <a:off x="6635861" y="1436262"/>
            <a:ext cx="4914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Número de visitantes en los primeros seis meses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1280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2"/>
          <p:cNvSpPr txBox="1">
            <a:spLocks/>
          </p:cNvSpPr>
          <p:nvPr/>
        </p:nvSpPr>
        <p:spPr>
          <a:xfrm>
            <a:off x="1752600" y="6342783"/>
            <a:ext cx="7320148" cy="45676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600" b="1" dirty="0" smtClean="0">
                <a:solidFill>
                  <a:schemeClr val="accent2"/>
                </a:solidFill>
              </a:rPr>
              <a:t>Porto. 16 noviembre 2018</a:t>
            </a:r>
            <a:endParaRPr lang="es-ES" sz="1600" b="1" dirty="0">
              <a:solidFill>
                <a:schemeClr val="accent2"/>
              </a:solidFill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1654024" y="213560"/>
            <a:ext cx="10318491" cy="3513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dirty="0" smtClean="0"/>
              <a:t>Conclusiones</a:t>
            </a:r>
            <a:endParaRPr lang="es-ES" sz="2400" dirty="0"/>
          </a:p>
        </p:txBody>
      </p:sp>
      <p:sp>
        <p:nvSpPr>
          <p:cNvPr id="16" name="2 Marcador de contenido"/>
          <p:cNvSpPr txBox="1">
            <a:spLocks/>
          </p:cNvSpPr>
          <p:nvPr/>
        </p:nvSpPr>
        <p:spPr>
          <a:xfrm>
            <a:off x="2079521" y="1638042"/>
            <a:ext cx="8318091" cy="1650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48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Feedback positivo con el resto de servicios del IGN </a:t>
            </a:r>
          </a:p>
        </p:txBody>
      </p:sp>
      <p:sp>
        <p:nvSpPr>
          <p:cNvPr id="18" name="2 Marcador de contenido"/>
          <p:cNvSpPr txBox="1">
            <a:spLocks/>
          </p:cNvSpPr>
          <p:nvPr/>
        </p:nvSpPr>
        <p:spPr>
          <a:xfrm>
            <a:off x="1401096" y="4341914"/>
            <a:ext cx="9542206" cy="6725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48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Mejoras en el Servicio de Documentación Geográfica</a:t>
            </a:r>
          </a:p>
        </p:txBody>
      </p:sp>
    </p:spTree>
    <p:extLst>
      <p:ext uri="{BB962C8B-B14F-4D97-AF65-F5344CB8AC3E}">
        <p14:creationId xmlns:p14="http://schemas.microsoft.com/office/powerpoint/2010/main" val="45776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54024" y="213560"/>
            <a:ext cx="10318491" cy="351312"/>
          </a:xfrm>
        </p:spPr>
        <p:txBody>
          <a:bodyPr/>
          <a:lstStyle/>
          <a:p>
            <a:r>
              <a:rPr lang="es-ES" dirty="0" smtClean="0"/>
              <a:t>Introducción</a:t>
            </a:r>
            <a:endParaRPr lang="es-ES" dirty="0"/>
          </a:p>
        </p:txBody>
      </p:sp>
      <p:sp>
        <p:nvSpPr>
          <p:cNvPr id="5" name="2 Marcador de contenido"/>
          <p:cNvSpPr txBox="1">
            <a:spLocks/>
          </p:cNvSpPr>
          <p:nvPr/>
        </p:nvSpPr>
        <p:spPr>
          <a:xfrm>
            <a:off x="4524500" y="774279"/>
            <a:ext cx="3859480" cy="985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54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DIFUSIÓN</a:t>
            </a:r>
            <a:endParaRPr lang="es-ES" sz="5400" dirty="0" smtClean="0">
              <a:solidFill>
                <a:schemeClr val="accent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 smtClean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02" y="1834164"/>
            <a:ext cx="2908053" cy="410943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651" y="1834164"/>
            <a:ext cx="2174602" cy="399413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849" y="1858029"/>
            <a:ext cx="2790656" cy="3946400"/>
          </a:xfrm>
          <a:prstGeom prst="rect">
            <a:avLst/>
          </a:prstGeom>
        </p:spPr>
      </p:pic>
      <p:sp>
        <p:nvSpPr>
          <p:cNvPr id="9" name="Marcador de fecha 2"/>
          <p:cNvSpPr txBox="1">
            <a:spLocks/>
          </p:cNvSpPr>
          <p:nvPr/>
        </p:nvSpPr>
        <p:spPr>
          <a:xfrm>
            <a:off x="1752600" y="6342783"/>
            <a:ext cx="7320148" cy="45676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600" b="1" dirty="0" smtClean="0">
                <a:solidFill>
                  <a:schemeClr val="accent2"/>
                </a:solidFill>
              </a:rPr>
              <a:t>Porto. 16 noviembre 2018</a:t>
            </a:r>
            <a:endParaRPr lang="es-ES" sz="16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83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2"/>
          <p:cNvSpPr txBox="1">
            <a:spLocks/>
          </p:cNvSpPr>
          <p:nvPr/>
        </p:nvSpPr>
        <p:spPr>
          <a:xfrm>
            <a:off x="1752600" y="6342783"/>
            <a:ext cx="7320148" cy="45676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600" b="1" dirty="0" smtClean="0">
                <a:solidFill>
                  <a:schemeClr val="accent2"/>
                </a:solidFill>
              </a:rPr>
              <a:t>Porto. 16 noviembre 2018</a:t>
            </a:r>
            <a:endParaRPr lang="es-ES" sz="1600" b="1" dirty="0">
              <a:solidFill>
                <a:schemeClr val="accent2"/>
              </a:solidFill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1654024" y="213560"/>
            <a:ext cx="10318491" cy="3513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dirty="0" smtClean="0"/>
              <a:t>El equipo</a:t>
            </a:r>
            <a:endParaRPr lang="es-ES" sz="24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982" y="197190"/>
            <a:ext cx="7766462" cy="5824847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752600" y="5098707"/>
            <a:ext cx="20069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dirty="0" smtClean="0"/>
              <a:t>Servicio de Documentación Geográfica del IGN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123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" b="8530"/>
          <a:stretch/>
        </p:blipFill>
        <p:spPr bwMode="auto">
          <a:xfrm>
            <a:off x="1023582" y="124567"/>
            <a:ext cx="10768083" cy="5894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6621359" y="2846197"/>
            <a:ext cx="2979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 Isabel Martín Martínez</a:t>
            </a:r>
            <a:endParaRPr lang="es-ES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9448803" y="2890684"/>
            <a:ext cx="27137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aimmartinez@fomento.es</a:t>
            </a:r>
            <a:endParaRPr lang="es-E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Marcador de fecha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s-ES" smtClean="0"/>
              <a:t>Oporto</a:t>
            </a:r>
            <a:endParaRPr lang="es-ES" dirty="0"/>
          </a:p>
        </p:txBody>
      </p:sp>
      <p:sp>
        <p:nvSpPr>
          <p:cNvPr id="6" name="Marcador de fecha 2"/>
          <p:cNvSpPr txBox="1">
            <a:spLocks/>
          </p:cNvSpPr>
          <p:nvPr/>
        </p:nvSpPr>
        <p:spPr>
          <a:xfrm>
            <a:off x="1752600" y="6342783"/>
            <a:ext cx="7320148" cy="45676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600" b="1" dirty="0" smtClean="0">
                <a:solidFill>
                  <a:schemeClr val="accent2"/>
                </a:solidFill>
              </a:rPr>
              <a:t>Porto, 15-17 noviembre 2018</a:t>
            </a:r>
            <a:endParaRPr lang="es-ES" sz="1600" b="1" dirty="0">
              <a:solidFill>
                <a:schemeClr val="accent2"/>
              </a:solidFill>
            </a:endParaRPr>
          </a:p>
        </p:txBody>
      </p:sp>
      <p:sp>
        <p:nvSpPr>
          <p:cNvPr id="7" name="3 CuadroTexto"/>
          <p:cNvSpPr txBox="1"/>
          <p:nvPr/>
        </p:nvSpPr>
        <p:spPr>
          <a:xfrm>
            <a:off x="9217744" y="3220065"/>
            <a:ext cx="29742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javiermouzotrillo@gmail.com</a:t>
            </a:r>
            <a:endParaRPr lang="es-E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6649499" y="3170592"/>
            <a:ext cx="19311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Javier Mouzo Trillo</a:t>
            </a:r>
          </a:p>
        </p:txBody>
      </p:sp>
    </p:spTree>
    <p:extLst>
      <p:ext uri="{BB962C8B-B14F-4D97-AF65-F5344CB8AC3E}">
        <p14:creationId xmlns:p14="http://schemas.microsoft.com/office/powerpoint/2010/main" val="9530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54024" y="213560"/>
            <a:ext cx="10318491" cy="351312"/>
          </a:xfrm>
        </p:spPr>
        <p:txBody>
          <a:bodyPr/>
          <a:lstStyle/>
          <a:p>
            <a:r>
              <a:rPr lang="es-ES" dirty="0" smtClean="0"/>
              <a:t>Introducción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81" y="1834164"/>
            <a:ext cx="2568094" cy="410943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316" y="1834164"/>
            <a:ext cx="2876682" cy="410943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640" y="532059"/>
            <a:ext cx="3788178" cy="5411540"/>
          </a:xfrm>
          <a:prstGeom prst="rect">
            <a:avLst/>
          </a:prstGeom>
        </p:spPr>
      </p:pic>
      <p:sp>
        <p:nvSpPr>
          <p:cNvPr id="9" name="Marcador de fecha 2"/>
          <p:cNvSpPr txBox="1">
            <a:spLocks/>
          </p:cNvSpPr>
          <p:nvPr/>
        </p:nvSpPr>
        <p:spPr>
          <a:xfrm>
            <a:off x="1752600" y="6342783"/>
            <a:ext cx="7320148" cy="45676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600" b="1" dirty="0" smtClean="0">
                <a:solidFill>
                  <a:schemeClr val="accent2"/>
                </a:solidFill>
              </a:rPr>
              <a:t>Porto. 16 noviembre 2018</a:t>
            </a:r>
            <a:endParaRPr lang="es-ES" sz="16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44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54024" y="213560"/>
            <a:ext cx="10318491" cy="351312"/>
          </a:xfrm>
        </p:spPr>
        <p:txBody>
          <a:bodyPr/>
          <a:lstStyle/>
          <a:p>
            <a:r>
              <a:rPr lang="es-ES" dirty="0" smtClean="0"/>
              <a:t>Introducción</a:t>
            </a:r>
            <a:endParaRPr lang="es-ES" dirty="0"/>
          </a:p>
        </p:txBody>
      </p:sp>
      <p:sp>
        <p:nvSpPr>
          <p:cNvPr id="6" name="Marcador de fecha 2"/>
          <p:cNvSpPr txBox="1">
            <a:spLocks/>
          </p:cNvSpPr>
          <p:nvPr/>
        </p:nvSpPr>
        <p:spPr>
          <a:xfrm>
            <a:off x="1752600" y="6342783"/>
            <a:ext cx="7320148" cy="45676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600" b="1" dirty="0" smtClean="0">
                <a:solidFill>
                  <a:schemeClr val="accent2"/>
                </a:solidFill>
              </a:rPr>
              <a:t>Porto. 16 noviembre 2018</a:t>
            </a:r>
            <a:endParaRPr lang="es-ES" sz="1600" b="1" dirty="0">
              <a:solidFill>
                <a:schemeClr val="accent2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916" y="564872"/>
            <a:ext cx="3835682" cy="547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78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54024" y="213560"/>
            <a:ext cx="10318491" cy="351312"/>
          </a:xfrm>
        </p:spPr>
        <p:txBody>
          <a:bodyPr/>
          <a:lstStyle/>
          <a:p>
            <a:r>
              <a:rPr lang="es-ES" dirty="0" smtClean="0"/>
              <a:t>Introducción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40" y="1755412"/>
            <a:ext cx="11091553" cy="3390772"/>
          </a:xfrm>
          <a:prstGeom prst="rect">
            <a:avLst/>
          </a:prstGeom>
        </p:spPr>
      </p:pic>
      <p:sp>
        <p:nvSpPr>
          <p:cNvPr id="4" name="Marcador de fecha 2"/>
          <p:cNvSpPr txBox="1">
            <a:spLocks/>
          </p:cNvSpPr>
          <p:nvPr/>
        </p:nvSpPr>
        <p:spPr>
          <a:xfrm>
            <a:off x="1752600" y="6342783"/>
            <a:ext cx="7320148" cy="45676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600" b="1" dirty="0" smtClean="0">
                <a:solidFill>
                  <a:schemeClr val="accent2"/>
                </a:solidFill>
              </a:rPr>
              <a:t>Porto. 16 noviembre 2018</a:t>
            </a:r>
            <a:endParaRPr lang="es-ES" sz="16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58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54024" y="213560"/>
            <a:ext cx="10318491" cy="351312"/>
          </a:xfrm>
        </p:spPr>
        <p:txBody>
          <a:bodyPr/>
          <a:lstStyle/>
          <a:p>
            <a:r>
              <a:rPr lang="es-ES" dirty="0" smtClean="0"/>
              <a:t>Contenido de la exposición</a:t>
            </a:r>
            <a:endParaRPr lang="es-ES" dirty="0"/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1067678" y="3896249"/>
            <a:ext cx="4344996" cy="12193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 smtClean="0"/>
              <a:t>Evolución conceptual de la imagen de la península ibérica.</a:t>
            </a:r>
          </a:p>
        </p:txBody>
      </p:sp>
      <p:sp>
        <p:nvSpPr>
          <p:cNvPr id="11" name="2 Marcador de contenido"/>
          <p:cNvSpPr txBox="1">
            <a:spLocks/>
          </p:cNvSpPr>
          <p:nvPr/>
        </p:nvSpPr>
        <p:spPr>
          <a:xfrm>
            <a:off x="6813269" y="4243444"/>
            <a:ext cx="4344996" cy="52496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 smtClean="0"/>
              <a:t>Documentos cartográficos</a:t>
            </a:r>
          </a:p>
        </p:txBody>
      </p:sp>
      <p:sp>
        <p:nvSpPr>
          <p:cNvPr id="6" name="Marcador de fecha 2"/>
          <p:cNvSpPr txBox="1">
            <a:spLocks/>
          </p:cNvSpPr>
          <p:nvPr/>
        </p:nvSpPr>
        <p:spPr>
          <a:xfrm>
            <a:off x="1752600" y="6342783"/>
            <a:ext cx="7320148" cy="45676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600" b="1" dirty="0" smtClean="0">
                <a:solidFill>
                  <a:schemeClr val="accent2"/>
                </a:solidFill>
              </a:rPr>
              <a:t>Porto. 16 noviembre 2018</a:t>
            </a:r>
            <a:endParaRPr lang="es-ES" sz="1600" b="1" dirty="0">
              <a:solidFill>
                <a:schemeClr val="accent2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397" y="909366"/>
            <a:ext cx="1721872" cy="245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11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945" y="1728664"/>
            <a:ext cx="6182360" cy="3495675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54024" y="213560"/>
            <a:ext cx="10318491" cy="351312"/>
          </a:xfrm>
        </p:spPr>
        <p:txBody>
          <a:bodyPr/>
          <a:lstStyle/>
          <a:p>
            <a:r>
              <a:rPr lang="es-ES" dirty="0" smtClean="0"/>
              <a:t>Contenido de la exposición: secciones </a:t>
            </a:r>
            <a:r>
              <a:rPr lang="es-ES" dirty="0" smtClean="0">
                <a:sym typeface="Wingdings" panose="05000000000000000000" pitchFamily="2" charset="2"/>
              </a:rPr>
              <a:t> Primeras referencias a la península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945" y="564872"/>
            <a:ext cx="6182360" cy="5358789"/>
          </a:xfrm>
          <a:prstGeom prst="rect">
            <a:avLst/>
          </a:prstGeom>
        </p:spPr>
      </p:pic>
      <p:sp>
        <p:nvSpPr>
          <p:cNvPr id="5" name="Marcador de fecha 2"/>
          <p:cNvSpPr txBox="1">
            <a:spLocks/>
          </p:cNvSpPr>
          <p:nvPr/>
        </p:nvSpPr>
        <p:spPr>
          <a:xfrm>
            <a:off x="1752600" y="6342783"/>
            <a:ext cx="7320148" cy="45676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600" b="1" dirty="0" smtClean="0">
                <a:solidFill>
                  <a:schemeClr val="accent2"/>
                </a:solidFill>
              </a:rPr>
              <a:t>Porto. 16 noviembre 2018</a:t>
            </a:r>
            <a:endParaRPr lang="es-ES" sz="1600" b="1" dirty="0">
              <a:solidFill>
                <a:schemeClr val="accent2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99198" y="4468202"/>
            <a:ext cx="2509652" cy="1512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449580" algn="l"/>
                <a:tab pos="899160" algn="l"/>
                <a:tab pos="1348740" algn="l"/>
                <a:tab pos="1798320" algn="l"/>
                <a:tab pos="2247900" algn="l"/>
                <a:tab pos="2697480" algn="l"/>
                <a:tab pos="2981325" algn="l"/>
              </a:tabLst>
            </a:pPr>
            <a:r>
              <a:rPr lang="es-ES" sz="16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Nieuwe</a:t>
            </a:r>
            <a:r>
              <a:rPr lang="es-ES" sz="16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Paskaart</a:t>
            </a:r>
            <a:r>
              <a:rPr lang="es-ES" sz="16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van de </a:t>
            </a:r>
            <a:r>
              <a:rPr lang="es-ES" sz="16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Kust</a:t>
            </a:r>
            <a:r>
              <a:rPr lang="es-ES" sz="16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van </a:t>
            </a:r>
            <a:r>
              <a:rPr lang="es-ES" sz="1600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Hispania. </a:t>
            </a:r>
            <a:r>
              <a:rPr lang="es-E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Johannes </a:t>
            </a:r>
            <a:r>
              <a:rPr lang="es-E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Van </a:t>
            </a:r>
            <a:r>
              <a:rPr lang="es-E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Keulen</a:t>
            </a:r>
            <a:r>
              <a:rPr lang="es-E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Claes</a:t>
            </a:r>
            <a:r>
              <a:rPr lang="es-E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Jansz</a:t>
            </a:r>
            <a:r>
              <a:rPr lang="es-E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Vooght</a:t>
            </a:r>
            <a:r>
              <a:rPr lang="es-E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1695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49580" algn="l"/>
                <a:tab pos="899160" algn="l"/>
                <a:tab pos="1348740" algn="l"/>
                <a:tab pos="1798320" algn="l"/>
                <a:tab pos="2247900" algn="l"/>
                <a:tab pos="2697480" algn="l"/>
                <a:tab pos="2981325" algn="l"/>
              </a:tabLst>
            </a:pPr>
            <a:r>
              <a:rPr lang="es-E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Fondos IGN, 42-A-42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30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54024" y="213560"/>
            <a:ext cx="10318491" cy="351312"/>
          </a:xfrm>
        </p:spPr>
        <p:txBody>
          <a:bodyPr/>
          <a:lstStyle/>
          <a:p>
            <a:r>
              <a:rPr lang="es-ES" dirty="0" smtClean="0"/>
              <a:t>Contenido de la exposición: secciones </a:t>
            </a:r>
            <a:r>
              <a:rPr lang="es-ES" dirty="0" smtClean="0">
                <a:sym typeface="Wingdings" panose="05000000000000000000" pitchFamily="2" charset="2"/>
              </a:rPr>
              <a:t> España en la época romana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" t="1536" r="2019" b="1845"/>
          <a:stretch/>
        </p:blipFill>
        <p:spPr>
          <a:xfrm>
            <a:off x="1377537" y="808076"/>
            <a:ext cx="6567055" cy="5268306"/>
          </a:xfrm>
          <a:prstGeom prst="rect">
            <a:avLst/>
          </a:prstGeom>
        </p:spPr>
      </p:pic>
      <p:sp>
        <p:nvSpPr>
          <p:cNvPr id="5" name="Marcador de fecha 2"/>
          <p:cNvSpPr txBox="1">
            <a:spLocks/>
          </p:cNvSpPr>
          <p:nvPr/>
        </p:nvSpPr>
        <p:spPr>
          <a:xfrm>
            <a:off x="1752600" y="6342783"/>
            <a:ext cx="7320148" cy="45676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600" b="1" dirty="0" smtClean="0">
                <a:solidFill>
                  <a:schemeClr val="accent2"/>
                </a:solidFill>
              </a:rPr>
              <a:t>Porto. 16 noviembre 2018</a:t>
            </a:r>
            <a:endParaRPr lang="es-ES" sz="1600" b="1" dirty="0">
              <a:solidFill>
                <a:schemeClr val="accent2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8084622" y="4987600"/>
            <a:ext cx="2911929" cy="985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449580" algn="l"/>
                <a:tab pos="899160" algn="l"/>
                <a:tab pos="1348740" algn="l"/>
                <a:tab pos="1798320" algn="l"/>
                <a:tab pos="2247900" algn="l"/>
                <a:tab pos="2697480" algn="l"/>
                <a:tab pos="2981325" algn="l"/>
              </a:tabLst>
            </a:pPr>
            <a:r>
              <a:rPr lang="es-ES" sz="16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Hispaniae</a:t>
            </a:r>
            <a:r>
              <a:rPr lang="es-ES" sz="16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Veteris</a:t>
            </a:r>
            <a:r>
              <a:rPr lang="es-ES" sz="16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600" b="1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Descriptio</a:t>
            </a:r>
            <a:r>
              <a:rPr lang="es-E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Abraham Ortelius,1586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49580" algn="l"/>
                <a:tab pos="899160" algn="l"/>
                <a:tab pos="1348740" algn="l"/>
                <a:tab pos="1798320" algn="l"/>
                <a:tab pos="2247900" algn="l"/>
                <a:tab pos="2697480" algn="l"/>
                <a:tab pos="2981325" algn="l"/>
              </a:tabLst>
            </a:pPr>
            <a:r>
              <a:rPr lang="es-E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Fondos IGN, 13-D-10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10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2599</TotalTime>
  <Words>929</Words>
  <Application>Microsoft Office PowerPoint</Application>
  <PresentationFormat>Ecrã Panorâmico</PresentationFormat>
  <Paragraphs>183</Paragraphs>
  <Slides>31</Slides>
  <Notes>31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31</vt:i4>
      </vt:variant>
    </vt:vector>
  </HeadingPairs>
  <TitlesOfParts>
    <vt:vector size="37" baseType="lpstr">
      <vt:lpstr>Arial</vt:lpstr>
      <vt:lpstr>Calibri</vt:lpstr>
      <vt:lpstr>Calibri Light</vt:lpstr>
      <vt:lpstr>Times New Roman</vt:lpstr>
      <vt:lpstr>Wingdings</vt:lpstr>
      <vt:lpstr>Tema de Office</vt:lpstr>
      <vt:lpstr>Apresentação do PowerPoint</vt:lpstr>
      <vt:lpstr>Apresentação do PowerPoint</vt:lpstr>
      <vt:lpstr>Introducción</vt:lpstr>
      <vt:lpstr>Introducción</vt:lpstr>
      <vt:lpstr>Introducción</vt:lpstr>
      <vt:lpstr>Introducción</vt:lpstr>
      <vt:lpstr>Contenido de la exposición</vt:lpstr>
      <vt:lpstr>Contenido de la exposición: secciones  Primeras referencias a la península</vt:lpstr>
      <vt:lpstr>Contenido de la exposición: secciones  España en la época romana</vt:lpstr>
      <vt:lpstr>Contenido de la exposición: secciones  Los mapas de los Beatos</vt:lpstr>
      <vt:lpstr>Contenido de la exposición: secciones  Cartas náuticas s. XV</vt:lpstr>
      <vt:lpstr>Contenido de la exposición: secciones  Globo terráqueo (1492)</vt:lpstr>
      <vt:lpstr>Contenido de la exposición: secciones  Manuscritos de lujo de la Geographia (s.XV)</vt:lpstr>
      <vt:lpstr>Contenido de la exposición: secciones  Hispania ptolemaica y tabulas modernas (s.XV-XVI)</vt:lpstr>
      <vt:lpstr>Contenido de la exposición: secciones  Hispania ptolemaica y tabulas modernas (s.XV-XVI)</vt:lpstr>
      <vt:lpstr>Contenido de la exposición: secciones  Cartografía española en los s. XVI y XVII</vt:lpstr>
      <vt:lpstr>Contenido de la exposición: secciones  Atlas en gran formato (s.XVII)</vt:lpstr>
      <vt:lpstr>Contenido de la exposición: secciones  Atlas de bolsillo (s.XVI-XVII)</vt:lpstr>
      <vt:lpstr>Contenido de la exposición: secciones  Mapas orlados (s.XVII)</vt:lpstr>
      <vt:lpstr>Contenido de la exposición: secciones  Siglos XVIII y XIX</vt:lpstr>
      <vt:lpstr>Contenido de la exposición: secciones  Cartas náuticas (s. XVIII-XIX)</vt:lpstr>
      <vt:lpstr>Contenido de la exposición: secciones  Vistas topográficas</vt:lpstr>
      <vt:lpstr>Contenido de la exposición: secciones  España no peninsular</vt:lpstr>
      <vt:lpstr>Contenido de la exposición: tipología del material cartográfico</vt:lpstr>
      <vt:lpstr>Puesta en marcha y logística de la exposición</vt:lpstr>
      <vt:lpstr>Puesta en marcha y logística de la exposición</vt:lpstr>
      <vt:lpstr>Puesta en marcha y logística de la exposición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LAMP v2 – Esquema XML</dc:title>
  <dc:creator>jesusb</dc:creator>
  <cp:lastModifiedBy>Isabel Cristina Leite de Sa</cp:lastModifiedBy>
  <cp:revision>500</cp:revision>
  <cp:lastPrinted>2018-11-07T13:42:33Z</cp:lastPrinted>
  <dcterms:created xsi:type="dcterms:W3CDTF">2017-10-16T08:13:37Z</dcterms:created>
  <dcterms:modified xsi:type="dcterms:W3CDTF">2018-11-27T11:28:20Z</dcterms:modified>
</cp:coreProperties>
</file>