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9" r:id="rId2"/>
    <p:sldId id="306" r:id="rId3"/>
    <p:sldId id="262" r:id="rId4"/>
    <p:sldId id="263" r:id="rId5"/>
    <p:sldId id="264" r:id="rId6"/>
    <p:sldId id="266" r:id="rId7"/>
    <p:sldId id="267" r:id="rId8"/>
    <p:sldId id="268" r:id="rId9"/>
    <p:sldId id="294" r:id="rId10"/>
    <p:sldId id="295" r:id="rId11"/>
    <p:sldId id="296" r:id="rId12"/>
    <p:sldId id="297" r:id="rId13"/>
    <p:sldId id="298" r:id="rId14"/>
    <p:sldId id="309" r:id="rId15"/>
    <p:sldId id="293" r:id="rId16"/>
    <p:sldId id="292" r:id="rId17"/>
    <p:sldId id="269" r:id="rId18"/>
    <p:sldId id="270" r:id="rId19"/>
    <p:sldId id="271" r:id="rId20"/>
    <p:sldId id="278" r:id="rId21"/>
    <p:sldId id="280" r:id="rId22"/>
    <p:sldId id="281" r:id="rId23"/>
    <p:sldId id="282" r:id="rId24"/>
    <p:sldId id="310" r:id="rId25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A3D3D3E9-21BF-4883-BD83-D27B9F5F7A95}">
          <p14:sldIdLst/>
        </p14:section>
        <p14:section name="Secção Sem Título" id="{7B6E9053-27DA-4C41-ADCD-B4D19689B24E}">
          <p14:sldIdLst>
            <p14:sldId id="289"/>
            <p14:sldId id="306"/>
            <p14:sldId id="262"/>
            <p14:sldId id="263"/>
            <p14:sldId id="264"/>
            <p14:sldId id="266"/>
            <p14:sldId id="267"/>
            <p14:sldId id="268"/>
            <p14:sldId id="294"/>
            <p14:sldId id="295"/>
            <p14:sldId id="296"/>
            <p14:sldId id="297"/>
            <p14:sldId id="298"/>
            <p14:sldId id="309"/>
            <p14:sldId id="293"/>
            <p14:sldId id="292"/>
            <p14:sldId id="269"/>
            <p14:sldId id="270"/>
            <p14:sldId id="271"/>
            <p14:sldId id="278"/>
            <p14:sldId id="280"/>
            <p14:sldId id="281"/>
            <p14:sldId id="282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3DC7-57E8-4489-BA9B-791E05DE942D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B328-FF08-4AC0-9B9D-0DBBC3D991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660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37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58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484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58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03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30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86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25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904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017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45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8B39-55E1-491B-9987-31564AE59351}" type="datetimeFigureOut">
              <a:rPr lang="pt-PT" smtClean="0"/>
              <a:t>21/11/2018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2A94-C71B-48AD-92EB-DA54D90B69F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550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fla.org/VII/s6/news/isbd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324303" y="3786734"/>
            <a:ext cx="10031085" cy="10900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PT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TRATAMENTO TÉCNICO RETROSPETIVO DE RECURSOS CARTOGRÁFICOS: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t-PT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UMA EXPERIÊNCIA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PT" sz="1200" dirty="0" smtClean="0">
              <a:ea typeface="Verdana" panose="020B0604030504040204" pitchFamily="34" charset="0"/>
            </a:endParaRPr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>
          <a:xfrm>
            <a:off x="803330" y="5229577"/>
            <a:ext cx="3932237" cy="107205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</a:rPr>
              <a:t>BLOCO TEMÁTICO: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</a:rPr>
              <a:t>TRATAMENTO TÉCNICO DE RECURSOS CARTOGRÁFICOS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637" t="8752" r="670" b="7354"/>
          <a:stretch/>
        </p:blipFill>
        <p:spPr bwMode="auto">
          <a:xfrm>
            <a:off x="1324303" y="709447"/>
            <a:ext cx="9963807" cy="3077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604000" y="5092261"/>
            <a:ext cx="4684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Albertina Mota</a:t>
            </a:r>
          </a:p>
          <a:p>
            <a:pPr algn="ctr"/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niversidade do Porto</a:t>
            </a:r>
          </a:p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Faculdade de Engenharia – SDI - Biblioteca</a:t>
            </a:r>
          </a:p>
          <a:p>
            <a:pPr algn="ctr"/>
            <a:r>
              <a:rPr lang="pt-PT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Telef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.: 22 508 3822</a:t>
            </a:r>
          </a:p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Email: tita@fe.up.pt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bibliográfica (2)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 dos campos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comuns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outras tipologias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documentais.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 de campos específicos: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123 – Campo de Dados Codificados: Recursos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artográficos – Escala e Coordenadas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206: Zona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specifica de Materiais: Recursos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artográficos – Dados Matemáticos</a:t>
            </a:r>
          </a:p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 dos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seguintes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específicos: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120: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de Dadas Codificados: Materiais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artográficos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121: Campo de Dadas Codificados: Materiais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Cartográficos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Atributos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Físicos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124: Campo de Dadas Codificados: Materiais C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artográficos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Designação Específica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ipo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aterial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131: Campo de Dadas Codificados: Materiais cartográficos – Geodesia,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Medidas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erticais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93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bibliográfica (3)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Classificação e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indexação comuns a outras tipologias documentais: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Campos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UNIMARC: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606: Nome comum usado como assunto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607: Nome geográfico usado como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608: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Cabeçalho de forma, género ou caraterísticas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ísicas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620: Lugar e data de publicação, representação, etc.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Posteriormente abandonou-se a obrigatoriedade deste campo (620)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675: Classificação Decimal universal (CDU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pt-PT" sz="20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033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bibliográfica (4)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Autores expressos: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desenhador, etc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Inscritos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campos de notas 304 ou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atribuição de entrada no bloco 7xx.</a:t>
            </a:r>
          </a:p>
          <a:p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ocalização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documento desmaterializado (quando ocorre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propriedade da FEUP: Depositado no </a:t>
            </a:r>
            <a:r>
              <a:rPr lang="pt-P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DigiTool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(antes de 2018)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ADAM (a partir de 2018)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capturado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WEB: Campo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856 -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Endereço eletrónico e modo de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plataformas </a:t>
            </a:r>
            <a:r>
              <a:rPr lang="pt-P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DigiTool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/ADAM e 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856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implicam o preenchimento do campo FTX (campo de uso local) com o valor “y” (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digitais com </a:t>
            </a:r>
            <a:r>
              <a:rPr lang="pt-P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$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9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bibliográfica (5)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Notícia Explicativa: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Catalogação autónoma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princípios comuns às monografias</a:t>
            </a:r>
          </a:p>
          <a:p>
            <a:pPr marL="457200" lvl="1" indent="0">
              <a:buNone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registo bibliográfico do recurso cartográfico:</a:t>
            </a:r>
            <a:endParaRPr lang="pt-P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215$eNotícia Explicativa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300$aNotícia Explicativa catalogada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separadamente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 410_1$1(Dados de ligação)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Posteriormente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campo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(410: Coleção) foi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retirado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facilitar a localização de cada um destes documentos: carta e notícia explicativa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60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43953"/>
            <a:ext cx="10515600" cy="769992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 da </a:t>
            </a:r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 da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coleção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591598"/>
          </a:xfrm>
        </p:spPr>
        <p:txBody>
          <a:bodyPr/>
          <a:lstStyle/>
          <a:p>
            <a:pPr marL="0" indent="0">
              <a:buNone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bibliográfica dos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cartográficos, segundo IT de 2018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PT" sz="1600" dirty="0"/>
          </a:p>
        </p:txBody>
      </p:sp>
      <p:pic>
        <p:nvPicPr>
          <p:cNvPr id="5" name="Picture 4" descr="C:\Users\tita\Desktop\Figura1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2032000"/>
            <a:ext cx="9465733" cy="387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3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Novas incorporações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Aquisições ou ofertas</a:t>
            </a:r>
          </a:p>
          <a:p>
            <a:pPr marL="0" lvl="1" indent="0">
              <a:spcBef>
                <a:spcPts val="1000"/>
              </a:spcBef>
              <a:buNone/>
            </a:pPr>
            <a:endParaRPr lang="pt-PT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57300" lvl="3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rececionados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longo dos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anos:</a:t>
            </a:r>
          </a:p>
          <a:p>
            <a:pPr marL="1714500" lvl="4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Catalogados segundo os mesmos princípios</a:t>
            </a:r>
          </a:p>
          <a:p>
            <a:pPr marL="1714500" lvl="4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Arrumados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mesmos espaços de arquivo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226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Produção de Instrumentos Normativos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Instrução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“Descrever Documento – Cartografia. Versão 1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Incidiu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essencialmente sobre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princípios e critérios da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ISBD</a:t>
            </a:r>
            <a:endParaRPr lang="pt-PT" dirty="0" smtClean="0"/>
          </a:p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Instrução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“Material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Cartográfico”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Incidiu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essencialmente sobre os campos UNIMARC e princípios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aplicáveis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Instrução de Trabalho “Recursos Cartográficos” (em preparação)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Incidiu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convergência da ISBD, Edição Consolidada, e UNIMARC </a:t>
            </a:r>
            <a:r>
              <a:rPr lang="pt-P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Bibliographic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2008, </a:t>
            </a:r>
            <a:r>
              <a:rPr lang="pt-P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2009-2017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PT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00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2958"/>
          </a:xfrm>
        </p:spPr>
        <p:txBody>
          <a:bodyPr>
            <a:normAutofit fontScale="90000"/>
          </a:bodyPr>
          <a:lstStyle/>
          <a:p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</a:t>
            </a:r>
            <a:r>
              <a:rPr lang="pt-PT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PT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coleção: Critérios (1)</a:t>
            </a:r>
            <a:r>
              <a:rPr lang="pt-PT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PT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79"/>
          </a:xfrm>
        </p:spPr>
        <p:txBody>
          <a:bodyPr/>
          <a:lstStyle/>
          <a:p>
            <a:pPr marL="0" indent="0">
              <a:buNone/>
            </a:pPr>
            <a:endParaRPr lang="pt-PT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Distribuição pelos </a:t>
            </a:r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espaços de </a:t>
            </a: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arrumação:</a:t>
            </a:r>
          </a:p>
          <a:p>
            <a:pPr marL="0" indent="0">
              <a:buNone/>
            </a:pPr>
            <a:endParaRPr lang="pt-PT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Mobiliário disponível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solicitação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exemplares de cada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edição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de conservação</a:t>
            </a:r>
          </a:p>
          <a:p>
            <a:pPr>
              <a:spcAft>
                <a:spcPts val="500"/>
              </a:spcAft>
            </a:pP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46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</a:t>
            </a:r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coleção: Critérios (2)</a:t>
            </a:r>
            <a:endParaRPr lang="pt-PT" sz="2800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261240"/>
            <a:ext cx="10515600" cy="495037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 4: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 temática do piso: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Ciências da terra, </a:t>
            </a:r>
            <a:r>
              <a:rPr lang="pt-P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Cartografia, </a:t>
            </a: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Geografia, </a:t>
            </a:r>
            <a:r>
              <a:rPr lang="pt-P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Coleções mais solicitadas: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geológica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</a:t>
            </a: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militar</a:t>
            </a:r>
            <a:endParaRPr lang="pt-PT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edição: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recente</a:t>
            </a:r>
            <a:endParaRPr lang="pt-PT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conservação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melhor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Acesso: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exclusivo do funcionário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Reprodução feita pelo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utilizador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 a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fotocópia, digitalização, fotografia, etc.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</a:t>
            </a:r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coleção: Critérios (3)</a:t>
            </a:r>
            <a:endParaRPr lang="pt-PT" sz="2800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4915722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Piso 5 (Depósito/Reservados):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Exemplares duplicados das cartas geológicas e cartas militares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Outras coleções</a:t>
            </a:r>
          </a:p>
          <a:p>
            <a:pPr>
              <a:spcAft>
                <a:spcPts val="500"/>
              </a:spcAft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Piso-1 (Reservados):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Coleções acondicionadas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contentor individual, dobradas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</a:rPr>
              <a:t>Arrumação na vertical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 exclusivo do funcionário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Consulta/reprodução após solicitação do utilizador e autorização do superior hierárquico (no caso de documentos com estatuto de “Reservados”)</a:t>
            </a:r>
            <a:endParaRPr lang="pt-PT" sz="21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pt-P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06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Caracterização do núcleo de recursos cartográficos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de 1540 títulos: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Cartas geológicas e militares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Algumas coleções temáticas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Alguns documentos individualizados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Departamentos de Engenharia Civil e de Minas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Datados 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Séc. XIX (cerca de 50)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Séc. XX (cerca de 1470)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Séc. XXI (cerca de 20)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antigo: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 1859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Suporte digital: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geológica do Porto, de 1957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Incidência geográfica: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Portugal 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ex-colónias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portuguesas, principalmente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44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8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Conclusões: Discussão (1)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519311"/>
            <a:ext cx="10515600" cy="4657652"/>
          </a:xfrm>
        </p:spPr>
        <p:txBody>
          <a:bodyPr>
            <a:norm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bibliográfica e a evolução da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ciência cartográfica</a:t>
            </a:r>
            <a:r>
              <a:rPr lang="pt-PT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Promoção de ações de formação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Atualização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descrição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bibliográfica incorporando nova informação</a:t>
            </a:r>
          </a:p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bibliográfica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autores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expressos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Disponibilização de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validada por agência institucional para: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Alimentação de índices locais de autor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Valorização e divulgação dos mesmos</a:t>
            </a:r>
          </a:p>
          <a:p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cartográficos e a sua preservação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documental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de desmaterialização partilhado com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UP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restauro cofinanciado por programa de mecenato ou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mecenas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PT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45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868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Conclusões: Discussão (2)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7842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</a:t>
            </a:r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cartográficos e a sua dinamização</a:t>
            </a: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Exposições locais ou coletivas, valorizando: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ciência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cartográfica 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ciências correlacionadas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evolução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 e cientifica que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testemunham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instrumento de navegação insubstituível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didático imprescindível</a:t>
            </a:r>
          </a:p>
          <a:p>
            <a:pPr marL="914400" lvl="2" indent="0">
              <a:buNone/>
            </a:pPr>
            <a:endParaRPr lang="pt-PT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 de marketing digital dirigidas para a redescoberta, curiosidade e interesse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utilizadores</a:t>
            </a:r>
          </a:p>
          <a:p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cartográficos e a </a:t>
            </a: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coleções: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a oferta e a troca de documentos entre instituições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00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Conclusões: o tema (1)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182414"/>
            <a:ext cx="10515600" cy="49945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tratamento retrospetivo é uma tarefa comum a todas as bibliotecas: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Qualquer que seja 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dimensão do seu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espólio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Qualquer que seja o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 quadro de recursos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humanos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retrospetividade resultou da construção de uma nova realidade: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Introdução das novas tecnologias da informação e comunicação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física das instalações da faculdade de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engenharia</a:t>
            </a:r>
            <a:endParaRPr lang="pt-PT" sz="18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paradigma da gestão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documental</a:t>
            </a:r>
            <a:endParaRPr lang="pt-PT" sz="18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nova realidade determinou: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Fim das bibliotecas departamentais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Centralização da aquisição de toda a bibliografia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Centralização física de todos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empréstimo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documental com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regras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definidas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de atendimento inédito: personalizado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4249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041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Conclusões: o tema (2)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087822"/>
            <a:ext cx="10515600" cy="5089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Doravante: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Biblioteca é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e reflete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sua missão de mediadora no apoio ao ensino e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investigação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Foram muitas mudanças a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só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uma liderança forte e empenhada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prossecução dos seus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um projeto potenciador de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benefícios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 a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uma equipa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só propósito: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 de uma biblioteca que seria, ela própria, uma referência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 excelência do ensino ministrado na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faculdade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 para a sua internacionalização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Construção/transformação protagonizada por: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 que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apaixonam pelo trabalho que realizam e que se comovem com o trabalho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realizado</a:t>
            </a:r>
          </a:p>
        </p:txBody>
      </p:sp>
    </p:spTree>
    <p:extLst>
      <p:ext uri="{BB962C8B-B14F-4D97-AF65-F5344CB8AC3E}">
        <p14:creationId xmlns:p14="http://schemas.microsoft.com/office/powerpoint/2010/main" val="361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Conclusões: o tema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</a:t>
            </a:r>
            <a:endParaRPr lang="pt-P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trabalho realizado: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Permanece até à próxima revolução tecnológica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pessoas permanecerão até que a memória das coisas se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perca</a:t>
            </a:r>
          </a:p>
          <a:p>
            <a:pPr marL="457200" lvl="1" indent="0">
              <a:buNone/>
            </a:pP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aprendizagem contínua: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abordagem hesitante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construção de um modelo de descrição bibliográfica próprio</a:t>
            </a:r>
          </a:p>
          <a:p>
            <a:pPr marL="457200" lvl="1" indent="0">
              <a:buNone/>
            </a:pPr>
            <a:endPara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retrospetividade: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caminho percorrido com mais segurança, esclarecimento e atualidade.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11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899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documental na Rua </a:t>
            </a:r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Bragas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6214" y="1378635"/>
            <a:ext cx="10515600" cy="4829860"/>
          </a:xfrm>
        </p:spPr>
        <p:txBody>
          <a:bodyPr>
            <a:normAutofit/>
          </a:bodyPr>
          <a:lstStyle/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 1996: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 central + bibliotecas departamentais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Espólio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documental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disperso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Ausência de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politicas de gestão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documental</a:t>
            </a:r>
            <a:endParaRPr lang="pt-P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Informatização incipiente (início)</a:t>
            </a:r>
          </a:p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de 1996: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Início do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 de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centralização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dos recursos informáticos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dos recursos humanos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Incremento de formação profissional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de politicas de gestão documental</a:t>
            </a:r>
          </a:p>
          <a:p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50"/>
              </a:spcBef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única base de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</a:t>
            </a:r>
          </a:p>
          <a:p>
            <a:pPr lvl="1">
              <a:spcBef>
                <a:spcPts val="50"/>
              </a:spcBef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 catálogo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bibliográfico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 espaço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físico: a </a:t>
            </a:r>
            <a:r>
              <a:rPr lang="pt-P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biblioteca da </a:t>
            </a: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FEUP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834"/>
          </a:xfrm>
        </p:spPr>
        <p:txBody>
          <a:bodyPr>
            <a:norm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documental na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ASPRELA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5379"/>
            <a:ext cx="10515600" cy="4521584"/>
          </a:xfrm>
        </p:spPr>
        <p:txBody>
          <a:bodyPr>
            <a:norm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 de instalações: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 2000</a:t>
            </a:r>
          </a:p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cartográficos não constavam do catálogo online: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planificados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Piso5 (Sala de Reservados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dobrados acompanhados da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Notícia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Explicativa: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Piso-1 (Depósito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Entrega posterior de cartas militares, feita pelo Departamento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Minas: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Arrumadas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Piso5 (Sala de Reservados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944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Tratamento técnico documental (1)</a:t>
            </a:r>
            <a:r>
              <a:rPr lang="pt-PT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PT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PT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fetuou-se 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 de parte da coleção de cartas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geológicas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de cartas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militares</a:t>
            </a:r>
            <a:endPara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ficaram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arrumadas no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piso4</a:t>
            </a:r>
          </a:p>
          <a:p>
            <a:r>
              <a:rPr lang="pt-PT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Inventariou-se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recursos cartográficos armazenados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piso5 (Reservados):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de 800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Além da Carta Geológica de Portugal e da Carta Militar de Portugal, coleções temáticas como a Carta Corográfica de Portugal,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arta Itinerária de Portugal, Carta da Distribuição do Pinheiro Bravo, Carta de Capacidade de Uso do Solo, Carta Litológica, Carta Agrícola e Florestal de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Portugal,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Solos de Portugal,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documentos avulso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Deu-se um novo impulso na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17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006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Tratamento técnico documental (2)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560786"/>
            <a:ext cx="10515600" cy="4553115"/>
          </a:xfrm>
        </p:spPr>
        <p:txBody>
          <a:bodyPr>
            <a:normAutofit lnSpcReduction="10000"/>
          </a:bodyPr>
          <a:lstStyle/>
          <a:p>
            <a:r>
              <a:rPr lang="pt-PT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rogramou-se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reorganização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coleção a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vários níveis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Atribuição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atributos de identificação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unívoca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Código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barras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Cota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Seleção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documentos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duplicados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piso4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dos documentos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estado de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conservação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Transferência dos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do piso-1 (depósito)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piso4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piso5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notícias explicativas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quanto: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localização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física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>
            <a:norm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Tratamento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 documental (3)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8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2014:</a:t>
            </a:r>
          </a:p>
          <a:p>
            <a:pPr lvl="2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Efetivou-se </a:t>
            </a:r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plano </a:t>
            </a:r>
            <a:r>
              <a:rPr lang="pt-PT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delineado:</a:t>
            </a:r>
            <a:endParaRPr lang="pt-P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Identificação dos armários e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gavetas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 da descrição bibliográfica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Atribuição de atributos de identificação unívoca</a:t>
            </a: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Troca preferencial de documentos entre pisos 4 e 5: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Exemplares únicos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Exemplares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data de edição mais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recente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Exemplares em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 estado de conservação 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pt-PT" sz="20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52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Tratamento </a:t>
            </a:r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 documental (4)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Separação </a:t>
            </a:r>
            <a:r>
              <a:rPr lang="pt-P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cartas 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geológicas das notícias explicativas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cartas</a:t>
            </a: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Atribuição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identificação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unívoca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(piso4/piso5), conforme exemplar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 ou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duplicado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bibliográfica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notícias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explicativas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piso4 (apenas um exemplar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Arrumação no piso-1 (Depósito) dos exemplares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duplicados</a:t>
            </a:r>
          </a:p>
        </p:txBody>
      </p:sp>
    </p:spTree>
    <p:extLst>
      <p:ext uri="{BB962C8B-B14F-4D97-AF65-F5344CB8AC3E}">
        <p14:creationId xmlns:p14="http://schemas.microsoft.com/office/powerpoint/2010/main" val="32360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Descrição bibliográfica (1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pt-P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Conforme as normas em vigor na época</a:t>
            </a:r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Bäärnhielm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Göran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(1999): ISBD(CM): International Standard Bibliographic Description for Cartographic Materials [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 Stockholm, The Royal Library. &lt;</a:t>
            </a:r>
            <a:r>
              <a:rPr lang="en-US" sz="2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https://archive.ifla.org/VII/s6/news/isbd.pdf</a:t>
            </a:r>
            <a:r>
              <a:rPr lang="en-US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Campos, Fernanda Maria Guedes de (</a:t>
            </a:r>
            <a:r>
              <a:rPr lang="pt-P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 (2002): Manual UNIMARC</a:t>
            </a:r>
            <a:r>
              <a:rPr lang="pt-PT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Edição em língua Portuguesa. Lisboa, </a:t>
            </a: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BN</a:t>
            </a:r>
            <a:endParaRPr lang="pt-P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pt-PT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Sottomayor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José Carlos Garcia (2008): Regras de Catalogação : descrição e acesso de recursos bibliográficos nas bibliotecas de língua portuguesa</a:t>
            </a:r>
            <a:r>
              <a:rPr lang="pt-PT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P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Lisboa, BAD</a:t>
            </a:r>
          </a:p>
        </p:txBody>
      </p:sp>
    </p:spTree>
    <p:extLst>
      <p:ext uri="{BB962C8B-B14F-4D97-AF65-F5344CB8AC3E}">
        <p14:creationId xmlns:p14="http://schemas.microsoft.com/office/powerpoint/2010/main" val="17982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3208</TotalTime>
  <Words>1670</Words>
  <Application>Microsoft Office PowerPoint</Application>
  <PresentationFormat>Ecrã Panorâmico</PresentationFormat>
  <Paragraphs>249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Tema do Office</vt:lpstr>
      <vt:lpstr>Apresentação do PowerPoint</vt:lpstr>
      <vt:lpstr>Caracterização do núcleo de recursos cartográficos</vt:lpstr>
      <vt:lpstr>Gestão documental na Rua dos Bragas:</vt:lpstr>
      <vt:lpstr>Gestão documental na ASPRELA:</vt:lpstr>
      <vt:lpstr> Tratamento técnico documental (1) </vt:lpstr>
      <vt:lpstr>Tratamento técnico documental (2)</vt:lpstr>
      <vt:lpstr>Tratamento técnico documental (3)</vt:lpstr>
      <vt:lpstr>Tratamento técnico documental (4)</vt:lpstr>
      <vt:lpstr>Descrição bibliográfica (1)</vt:lpstr>
      <vt:lpstr>Descrição bibliográfica (2)</vt:lpstr>
      <vt:lpstr>Descrição bibliográfica (3)</vt:lpstr>
      <vt:lpstr>Descrição bibliográfica (4)</vt:lpstr>
      <vt:lpstr>Descrição bibliográfica (5)</vt:lpstr>
      <vt:lpstr>Exemplo da descrição bibliográfica da coleção</vt:lpstr>
      <vt:lpstr>Novas incorporações</vt:lpstr>
      <vt:lpstr>Produção de Instrumentos Normativos</vt:lpstr>
      <vt:lpstr> Arrumação da coleção: Critérios (1) </vt:lpstr>
      <vt:lpstr>Arrumação da coleção: Critérios (2)</vt:lpstr>
      <vt:lpstr> Arrumação da coleção: Critérios (3)</vt:lpstr>
      <vt:lpstr>Conclusões: Discussão (1)</vt:lpstr>
      <vt:lpstr>Conclusões: Discussão (2)</vt:lpstr>
      <vt:lpstr>Conclusões: o tema (1)</vt:lpstr>
      <vt:lpstr>Conclusões: o tema (2)</vt:lpstr>
      <vt:lpstr>Conclusões: o tema (3)</vt:lpstr>
    </vt:vector>
  </TitlesOfParts>
  <Company>Universidade do Porto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IBERCARTO ENCONTRO  DO GRUPO DE TRABALHO DE CARTOTECAS PÚBLICAS LUSO-ESPANHOLAS CARTOGRAFIA: FONTE DE SABER E INSTRUMENTO DE CONHECIMENTO</dc:title>
  <dc:creator>Tita</dc:creator>
  <cp:lastModifiedBy>Isabel Cristina Leite de Sa</cp:lastModifiedBy>
  <cp:revision>349</cp:revision>
  <cp:lastPrinted>2018-10-30T09:41:19Z</cp:lastPrinted>
  <dcterms:created xsi:type="dcterms:W3CDTF">2018-06-10T16:31:56Z</dcterms:created>
  <dcterms:modified xsi:type="dcterms:W3CDTF">2018-11-21T19:26:28Z</dcterms:modified>
</cp:coreProperties>
</file>