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61" r:id="rId3"/>
    <p:sldId id="274" r:id="rId4"/>
    <p:sldId id="275" r:id="rId5"/>
    <p:sldId id="276" r:id="rId6"/>
    <p:sldId id="271" r:id="rId7"/>
    <p:sldId id="262" r:id="rId8"/>
    <p:sldId id="272" r:id="rId9"/>
    <p:sldId id="273" r:id="rId10"/>
    <p:sldId id="265" r:id="rId11"/>
    <p:sldId id="287" r:id="rId12"/>
    <p:sldId id="266" r:id="rId13"/>
    <p:sldId id="267" r:id="rId14"/>
    <p:sldId id="268" r:id="rId15"/>
    <p:sldId id="279" r:id="rId16"/>
    <p:sldId id="281" r:id="rId17"/>
    <p:sldId id="282" r:id="rId18"/>
    <p:sldId id="283" r:id="rId19"/>
    <p:sldId id="285" r:id="rId20"/>
    <p:sldId id="286" r:id="rId21"/>
    <p:sldId id="284" r:id="rId22"/>
    <p:sldId id="280" r:id="rId23"/>
    <p:sldId id="290" r:id="rId24"/>
    <p:sldId id="291" r:id="rId25"/>
    <p:sldId id="289" r:id="rId26"/>
    <p:sldId id="263" r:id="rId27"/>
    <p:sldId id="288" r:id="rId28"/>
    <p:sldId id="292" r:id="rId29"/>
    <p:sldId id="264" r:id="rId3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4B8A6-1560-4E56-8334-E953B6024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41D984-C19E-485C-B80A-C6BA7BB70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91201C2-7448-4EE6-B9AE-D7CE1F3E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B495CB4-5C43-45DD-8EA3-C051D7B3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F544019-4D1A-440F-AD2B-557BAB87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268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6CCAC-E3E4-4909-B452-59444536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98C91D0-2818-480D-96D9-420C0DDDC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337B491-FC38-48C4-87E9-AD0D08F7A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616E617-4C17-45DD-8E8A-994EFC48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ACE2260-AD73-45D9-A6DD-7E9AE91F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7741D14-8BE0-4B95-84A7-24FC26F1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5890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11D06-9869-4DE1-ABBF-05119C31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57D02D3-5949-4A3C-A60E-3FD0256A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FA84AD1-C02A-4EE5-8C90-D7A79219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FFAA5-AEB3-4AF5-B7FE-8E3FB645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2DE10E8-8C29-43DF-B1B9-6D92DE5C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218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70EB81-1216-48EE-A6F0-47F292C81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36423E3-1A1E-47B4-B98D-BFC0137C3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EF1D186-A9E8-459E-9A6C-003CC78FD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BC2905F-279F-49B6-99D8-12AD9C3D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716E885-7EAE-4A40-B6EE-B24108B9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72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587E2-62B8-46F8-B154-D90015F6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518E08A-6078-4C8A-854D-F072C81E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932947C-3233-4DB8-9F99-6549A466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E95F9E8-7DB1-49CE-A5E0-D6F12DC9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19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4BFAB-CCC5-4D98-BFBB-54837096E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32DAE2E-7A6D-41E0-9279-06137265A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A0067D4-922A-4867-AA9C-38BE84B8D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9DC32FA-80A4-42DF-9E6A-45827D3C1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565781-A7B9-4B6C-A8C5-9B84BC37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257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CEDD28-7CDC-4B03-A54C-A3CDECFF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A48B24F-692F-4D1F-AE50-4FBA1A459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90E2F54-EBA7-4787-B2B2-FFC621B8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6DDC41A-96E4-4CBB-8621-E4E6B91D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AE03FCF-A009-4352-9EC1-E78B7589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786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D6299-FF95-4286-8127-B614ADA0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18A7BD2-BF4A-474C-B163-D0AA0B47C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EE57116-75AA-45C4-87F9-34C063680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4523620-50A6-4189-92DE-2D01157B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11459DD-BCC5-45C4-B7F6-1F2263AD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BD70C00-B928-4331-A0BF-A73F178E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976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9A948-E2EF-43E0-BF78-8750C2A54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4FE4169-3280-41E8-AA2D-7EFE7C7DA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4BF79CC-5F58-4DE7-A915-D97EE5336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047707D-3835-4698-891A-AC5A53A72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43EF869-5A87-406C-B44D-D051DD2DD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E787BDB-5755-4EB1-9C59-AB6A04BB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975EC68B-77CE-4D83-A7D7-3BA114B4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3F9E05A-5C1F-4298-96B1-FF7CDE38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518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0F563-E2FB-40BE-825C-94DBE74F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32553887-DBD9-4F74-B47C-3847F7D74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2CECC9F-47BD-4EDE-93C0-A1B078463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92740D3-493E-455A-B864-25DF9245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840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36ACC82-A554-4B21-9374-409BBAE8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ACFE8E7A-4633-4F1F-9739-9F4BB5AC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A1ADA1F-43A6-4F5F-8389-36FCAF718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26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8AF10-6232-41FF-85E1-E3D7F7065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98D1461-2A71-4233-B56A-560975C8E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4439C4D-923E-4891-BDBF-09191FC07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4B81D08-41BD-495E-B055-CAAAFA1EF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38F6193-99F4-4031-91F6-D2C38546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8D339AA-0A84-4F5E-B01B-235B9A8B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644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AAAC276E-7D20-4A83-88EA-24A92BAC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88C4CEF-62C2-4A0E-9C80-1CF7508B7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FD43C38-B45D-474A-9562-126F77960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62A98-8AA9-48A2-8A52-80B73CCE2F33}" type="datetimeFigureOut">
              <a:rPr lang="pt-PT" smtClean="0"/>
              <a:t>21/11/2018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1B83054-9EB2-41A4-B487-D1915733D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50A7856-E328-416F-939E-F9CFF78BE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129FF-151E-4CC4-893B-3ABAD85706B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73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mailto:jagoncal@fc.up.pt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aula.franca@cm-coimbra.pt" TargetMode="External"/><Relationship Id="rId5" Type="http://schemas.openxmlformats.org/officeDocument/2006/relationships/hyperlink" Target="mailto:virginia.manta@cm-coimbra.pt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E3B51-463D-49A2-930A-E51C5B5A5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3195" y="900831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pt-PT" sz="3200" dirty="0"/>
              <a:t>Tratamento e Difusão da Cartografia Histórica na Câmara Municipal de Coimbra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4D4008-2786-4745-8B6F-36566B38B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1708" y="4305641"/>
            <a:ext cx="4645250" cy="1147863"/>
          </a:xfrm>
        </p:spPr>
        <p:txBody>
          <a:bodyPr anchor="t">
            <a:normAutofit/>
          </a:bodyPr>
          <a:lstStyle/>
          <a:p>
            <a:pPr algn="r"/>
            <a:r>
              <a:rPr lang="pt-PT" sz="2000" dirty="0"/>
              <a:t>Virgínia Manta</a:t>
            </a:r>
            <a:br>
              <a:rPr lang="pt-PT" sz="2000" dirty="0"/>
            </a:br>
            <a:r>
              <a:rPr lang="pt-PT" sz="2000" dirty="0"/>
              <a:t>Paula França</a:t>
            </a:r>
            <a:br>
              <a:rPr lang="pt-PT" sz="2000" dirty="0"/>
            </a:br>
            <a:r>
              <a:rPr lang="pt-PT" sz="2000" dirty="0"/>
              <a:t>José Alberto Gonçalves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FF92807-D353-44E7-A0A7-1CACCB52F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0" r="-2" b="-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BEF9D3D-74E9-4049-83B6-6D3EC35F3E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48" y="5768910"/>
            <a:ext cx="5891010" cy="974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369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783330" y="1494133"/>
            <a:ext cx="8420668" cy="1367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1873/1874, </a:t>
            </a:r>
            <a:r>
              <a:rPr lang="pt-PT" sz="3200" i="1" dirty="0" err="1"/>
              <a:t>Francisque</a:t>
            </a:r>
            <a:r>
              <a:rPr lang="pt-PT" sz="3200" i="1" dirty="0"/>
              <a:t> e </a:t>
            </a:r>
            <a:r>
              <a:rPr lang="pt-PT" sz="3200" i="1" dirty="0" err="1"/>
              <a:t>Cèsar</a:t>
            </a:r>
            <a:r>
              <a:rPr lang="pt-PT" sz="3200" i="1" dirty="0"/>
              <a:t> </a:t>
            </a:r>
            <a:r>
              <a:rPr lang="pt-PT" sz="3200" i="1" dirty="0" err="1"/>
              <a:t>Goullard</a:t>
            </a:r>
            <a:endParaRPr lang="pt-PT" sz="3200" i="1" dirty="0"/>
          </a:p>
          <a:p>
            <a:pPr lvl="1"/>
            <a:endParaRPr lang="pt-PT" sz="3200" i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DF5203A-FA44-43A5-AB5C-E7F64C1083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51" t="22483" r="18763" b="14968"/>
          <a:stretch/>
        </p:blipFill>
        <p:spPr>
          <a:xfrm>
            <a:off x="5259741" y="2380891"/>
            <a:ext cx="6713724" cy="4289635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9B3AF91-5974-4110-B23B-BF65E1596024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C3F78ECF-523F-443D-8E4E-CE78F2D67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1B6FC3CF-CE98-4E39-81A2-0A004333F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CaixaDeTexto 1">
            <a:extLst>
              <a:ext uri="{FF2B5EF4-FFF2-40B4-BE49-F238E27FC236}">
                <a16:creationId xmlns:a16="http://schemas.microsoft.com/office/drawing/2014/main" id="{3B1665C4-8072-4DE0-BF8E-2547C9E4706E}"/>
              </a:ext>
            </a:extLst>
          </p:cNvPr>
          <p:cNvSpPr txBox="1"/>
          <p:nvPr/>
        </p:nvSpPr>
        <p:spPr>
          <a:xfrm>
            <a:off x="1472499" y="2575590"/>
            <a:ext cx="2601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Dimensão: </a:t>
            </a:r>
            <a:r>
              <a:rPr lang="pt-PT" sz="2000" dirty="0" smtClean="0"/>
              <a:t>138 </a:t>
            </a:r>
            <a:r>
              <a:rPr lang="pt-PT" sz="2000" dirty="0"/>
              <a:t>x </a:t>
            </a:r>
            <a:r>
              <a:rPr lang="pt-PT" sz="2000" dirty="0" smtClean="0"/>
              <a:t>91 </a:t>
            </a:r>
            <a:r>
              <a:rPr lang="pt-PT" sz="2000" dirty="0"/>
              <a:t>cm</a:t>
            </a:r>
          </a:p>
          <a:p>
            <a:r>
              <a:rPr lang="pt-PT" sz="2000" dirty="0" smtClean="0"/>
              <a:t>Escala: 1:500</a:t>
            </a:r>
          </a:p>
          <a:p>
            <a:r>
              <a:rPr lang="pt-PT" sz="2000" dirty="0" smtClean="0"/>
              <a:t>19 folhas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15345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783330" y="1494133"/>
            <a:ext cx="8420668" cy="1367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1873/1874, </a:t>
            </a:r>
            <a:r>
              <a:rPr lang="pt-PT" sz="3200" i="1" dirty="0" err="1"/>
              <a:t>Francisque</a:t>
            </a:r>
            <a:r>
              <a:rPr lang="pt-PT" sz="3200" i="1" dirty="0"/>
              <a:t> e </a:t>
            </a:r>
            <a:r>
              <a:rPr lang="pt-PT" sz="3200" i="1" dirty="0" err="1"/>
              <a:t>Cèsar</a:t>
            </a:r>
            <a:r>
              <a:rPr lang="pt-PT" sz="3200" i="1" dirty="0"/>
              <a:t> </a:t>
            </a:r>
            <a:r>
              <a:rPr lang="pt-PT" sz="3200" i="1" dirty="0" err="1"/>
              <a:t>Goullard</a:t>
            </a:r>
            <a:endParaRPr lang="pt-PT" sz="3200" i="1" dirty="0"/>
          </a:p>
          <a:p>
            <a:pPr lvl="1"/>
            <a:endParaRPr lang="pt-PT" sz="3200" i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B8A019-1270-459F-A93E-541718EAF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661" y="2491830"/>
            <a:ext cx="35713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Antes e ap</a:t>
            </a:r>
            <a:r>
              <a:rPr kumimoji="0" lang="pt-PT" altLang="pt-P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pt-PT" altLang="pt-PT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restauro</a:t>
            </a:r>
            <a:endParaRPr kumimoji="0" lang="pt-PT" altLang="pt-P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D3D58F1-7DF1-42A1-8CD9-6F68331D1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404" y="51315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2" name="Imagem 7">
            <a:extLst>
              <a:ext uri="{FF2B5EF4-FFF2-40B4-BE49-F238E27FC236}">
                <a16:creationId xmlns:a16="http://schemas.microsoft.com/office/drawing/2014/main" id="{49767A32-9149-483B-B6E0-BF043394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066" y="3079712"/>
            <a:ext cx="9644425" cy="31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FC1B331-D4CE-453E-9B11-E77121410A38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4" name="Picture 2" descr="Brasao_CMC_web">
              <a:extLst>
                <a:ext uri="{FF2B5EF4-FFF2-40B4-BE49-F238E27FC236}">
                  <a16:creationId xmlns:a16="http://schemas.microsoft.com/office/drawing/2014/main" id="{9C2F7C52-137B-4BE2-809E-7D89C6A9B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5" name="Picture 4" descr="Resultado de imagem para fcup">
              <a:extLst>
                <a:ext uri="{FF2B5EF4-FFF2-40B4-BE49-F238E27FC236}">
                  <a16:creationId xmlns:a16="http://schemas.microsoft.com/office/drawing/2014/main" id="{D917AF9D-EB2C-43BC-8397-5884C7F25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46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882312" y="1719067"/>
            <a:ext cx="8420668" cy="1367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PT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  <a:lvl2pPr lvl="1">
              <a:defRPr sz="3200"/>
            </a:lvl2pPr>
          </a:lstStyle>
          <a:p>
            <a:pPr lvl="1"/>
            <a:r>
              <a:rPr lang="pt-PT" dirty="0"/>
              <a:t>Planta Topográfica de Coimbra de 1934, </a:t>
            </a:r>
            <a:r>
              <a:rPr lang="pt-PT" i="1" dirty="0"/>
              <a:t>José Baptista Lopes</a:t>
            </a:r>
          </a:p>
          <a:p>
            <a:pPr lvl="1"/>
            <a:endParaRPr lang="pt-PT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EF69BFD-E658-4408-ADED-320E6E07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1" name="Imagem 4">
            <a:extLst>
              <a:ext uri="{FF2B5EF4-FFF2-40B4-BE49-F238E27FC236}">
                <a16:creationId xmlns:a16="http://schemas.microsoft.com/office/drawing/2014/main" id="{7D73DC40-1D34-43ED-8A86-29CC430E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68" y="2207715"/>
            <a:ext cx="3325820" cy="441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A8B93FF-E31B-4BA8-8277-3F31089E55F5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A4B36C00-36C0-4E17-8461-2AE879F9D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5CC0134B-151B-4792-979C-A87E8E9BE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aixaDeTexto 1">
            <a:extLst>
              <a:ext uri="{FF2B5EF4-FFF2-40B4-BE49-F238E27FC236}">
                <a16:creationId xmlns:a16="http://schemas.microsoft.com/office/drawing/2014/main" id="{3B1665C4-8072-4DE0-BF8E-2547C9E4706E}"/>
              </a:ext>
            </a:extLst>
          </p:cNvPr>
          <p:cNvSpPr txBox="1"/>
          <p:nvPr/>
        </p:nvSpPr>
        <p:spPr>
          <a:xfrm>
            <a:off x="2169129" y="2924753"/>
            <a:ext cx="2601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Dimensão: </a:t>
            </a:r>
            <a:r>
              <a:rPr lang="pt-PT" sz="2000" dirty="0" smtClean="0"/>
              <a:t>115 </a:t>
            </a:r>
            <a:r>
              <a:rPr lang="pt-PT" sz="2000" dirty="0"/>
              <a:t>x </a:t>
            </a:r>
            <a:r>
              <a:rPr lang="pt-PT" sz="2000" dirty="0" smtClean="0"/>
              <a:t>90 </a:t>
            </a:r>
            <a:r>
              <a:rPr lang="pt-PT" sz="2000" dirty="0"/>
              <a:t>cm</a:t>
            </a:r>
          </a:p>
          <a:p>
            <a:r>
              <a:rPr lang="pt-PT" sz="2000" dirty="0" smtClean="0"/>
              <a:t>Escala: 1:1.000</a:t>
            </a:r>
          </a:p>
          <a:p>
            <a:r>
              <a:rPr lang="pt-PT" sz="2000" dirty="0" smtClean="0"/>
              <a:t>24 folhas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2720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885666" y="1632823"/>
            <a:ext cx="8420668" cy="15133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1960, </a:t>
            </a:r>
            <a:r>
              <a:rPr lang="pt-PT" sz="3200" i="1" dirty="0"/>
              <a:t>João Marques de Ascensão</a:t>
            </a:r>
          </a:p>
          <a:p>
            <a:pPr lvl="1"/>
            <a:endParaRPr lang="pt-PT" sz="3200" i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1F7FD9-80E6-4541-80AF-38DC3C550AB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210" y="2652024"/>
            <a:ext cx="5255913" cy="3941742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EB8971A-E104-40C6-9365-B3E297B7FAAF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B2C9C543-3287-4E51-9941-65A70495A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8F18AF02-B44C-4B87-A06D-DE7B887FB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aixaDeTexto 1">
            <a:extLst>
              <a:ext uri="{FF2B5EF4-FFF2-40B4-BE49-F238E27FC236}">
                <a16:creationId xmlns:a16="http://schemas.microsoft.com/office/drawing/2014/main" id="{3B1665C4-8072-4DE0-BF8E-2547C9E4706E}"/>
              </a:ext>
            </a:extLst>
          </p:cNvPr>
          <p:cNvSpPr txBox="1"/>
          <p:nvPr/>
        </p:nvSpPr>
        <p:spPr>
          <a:xfrm>
            <a:off x="2169129" y="2924753"/>
            <a:ext cx="2472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Dimensão: </a:t>
            </a:r>
            <a:r>
              <a:rPr lang="pt-PT" sz="2000" dirty="0" smtClean="0"/>
              <a:t>80 </a:t>
            </a:r>
            <a:r>
              <a:rPr lang="pt-PT" sz="2000" dirty="0"/>
              <a:t>x </a:t>
            </a:r>
            <a:r>
              <a:rPr lang="pt-PT" sz="2000" dirty="0" smtClean="0"/>
              <a:t>60 </a:t>
            </a:r>
            <a:r>
              <a:rPr lang="pt-PT" sz="2000" dirty="0"/>
              <a:t>cm</a:t>
            </a:r>
          </a:p>
          <a:p>
            <a:r>
              <a:rPr lang="pt-PT" sz="2000" dirty="0" smtClean="0"/>
              <a:t>Escala: 1:1.000</a:t>
            </a:r>
          </a:p>
          <a:p>
            <a:r>
              <a:rPr lang="pt-PT" sz="2000" dirty="0" smtClean="0"/>
              <a:t>83 folhas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1697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687710" y="1686477"/>
            <a:ext cx="8420668" cy="1485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1978, </a:t>
            </a:r>
            <a:r>
              <a:rPr lang="pt-PT" sz="3200" i="1" dirty="0" err="1"/>
              <a:t>TECAFO</a:t>
            </a:r>
            <a:endParaRPr lang="pt-PT" sz="3200" i="1" dirty="0"/>
          </a:p>
          <a:p>
            <a:pPr lvl="1"/>
            <a:endParaRPr lang="pt-PT" sz="3200" i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31604AF-44E0-4CD1-A5F2-EF257529DF0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527300"/>
            <a:ext cx="5855652" cy="4091866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7EF5D71-CFD1-48D6-BA58-D32E8FF3AF4C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9AB28D7E-19F9-4A8A-9303-9209400F8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B5B9DF55-7F8F-4A18-81C4-E20A8E110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aixaDeTexto 1">
            <a:extLst>
              <a:ext uri="{FF2B5EF4-FFF2-40B4-BE49-F238E27FC236}">
                <a16:creationId xmlns:a16="http://schemas.microsoft.com/office/drawing/2014/main" id="{3B1665C4-8072-4DE0-BF8E-2547C9E4706E}"/>
              </a:ext>
            </a:extLst>
          </p:cNvPr>
          <p:cNvSpPr txBox="1"/>
          <p:nvPr/>
        </p:nvSpPr>
        <p:spPr>
          <a:xfrm>
            <a:off x="2169129" y="2924753"/>
            <a:ext cx="2472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Dimensão: </a:t>
            </a:r>
            <a:r>
              <a:rPr lang="pt-PT" sz="2000" dirty="0" smtClean="0"/>
              <a:t>80 </a:t>
            </a:r>
            <a:r>
              <a:rPr lang="pt-PT" sz="2000" dirty="0"/>
              <a:t>x </a:t>
            </a:r>
            <a:r>
              <a:rPr lang="pt-PT" sz="2000" dirty="0" smtClean="0"/>
              <a:t>50 </a:t>
            </a:r>
            <a:r>
              <a:rPr lang="pt-PT" sz="2000" dirty="0"/>
              <a:t>cm</a:t>
            </a:r>
          </a:p>
          <a:p>
            <a:r>
              <a:rPr lang="pt-PT" sz="2000" dirty="0" smtClean="0"/>
              <a:t>Escala: 1:1.000</a:t>
            </a:r>
          </a:p>
          <a:p>
            <a:r>
              <a:rPr lang="pt-PT" sz="2000" dirty="0" smtClean="0"/>
              <a:t>195 folhas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6383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924332" y="1503478"/>
            <a:ext cx="2598739" cy="919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Digitalização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A31C6B-2D8A-4108-B56A-27686A733AFC}"/>
              </a:ext>
            </a:extLst>
          </p:cNvPr>
          <p:cNvSpPr txBox="1"/>
          <p:nvPr/>
        </p:nvSpPr>
        <p:spPr>
          <a:xfrm>
            <a:off x="2353289" y="2745092"/>
            <a:ext cx="94453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Quando as folhas  da Planta  eram </a:t>
            </a:r>
            <a:r>
              <a:rPr lang="pt-PT" b="1" dirty="0"/>
              <a:t>de formato inferior ao A0 </a:t>
            </a:r>
            <a:r>
              <a:rPr lang="pt-PT" dirty="0"/>
              <a:t>(a digitalizadora, apenas  permite</a:t>
            </a:r>
          </a:p>
          <a:p>
            <a:r>
              <a:rPr lang="pt-PT" dirty="0"/>
              <a:t> digitalizar folhas com uma largura máxima de 914 mm) </a:t>
            </a:r>
            <a:r>
              <a:rPr lang="pt-PT" b="1" dirty="0"/>
              <a:t>e em suporte flexível</a:t>
            </a:r>
            <a:r>
              <a:rPr lang="pt-PT" dirty="0"/>
              <a:t>, a digitalização foi  </a:t>
            </a:r>
          </a:p>
          <a:p>
            <a:r>
              <a:rPr lang="pt-PT" dirty="0"/>
              <a:t>conseguida com recurso ao scanner A0 existente na Câmara Municipal (Canon </a:t>
            </a:r>
            <a:r>
              <a:rPr lang="pt-PT" dirty="0" err="1"/>
              <a:t>Océ</a:t>
            </a:r>
            <a:r>
              <a:rPr lang="pt-PT" dirty="0"/>
              <a:t> </a:t>
            </a:r>
            <a:r>
              <a:rPr lang="pt-PT" dirty="0" err="1"/>
              <a:t>PlotWave</a:t>
            </a:r>
            <a:r>
              <a:rPr lang="pt-PT" dirty="0"/>
              <a:t> 300); </a:t>
            </a:r>
          </a:p>
          <a:p>
            <a:endParaRPr lang="pt-PT" dirty="0"/>
          </a:p>
          <a:p>
            <a:r>
              <a:rPr lang="pt-PT" dirty="0"/>
              <a:t> Ex. </a:t>
            </a:r>
          </a:p>
          <a:p>
            <a:r>
              <a:rPr lang="pt-PT" dirty="0"/>
              <a:t>- Planta  Topográfica de 1845, de Isidoro Baptista;</a:t>
            </a:r>
            <a:br>
              <a:rPr lang="pt-PT" dirty="0"/>
            </a:br>
            <a:r>
              <a:rPr lang="pt-PT" dirty="0"/>
              <a:t>- Planta Topográfica de 1978, da </a:t>
            </a:r>
            <a:r>
              <a:rPr lang="pt-PT" dirty="0" err="1"/>
              <a:t>TECAFO</a:t>
            </a:r>
            <a:r>
              <a:rPr lang="pt-PT" dirty="0"/>
              <a:t>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1638F39-EFD4-48B4-A498-9B846C300660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E3BD685D-94DE-4C7A-83E7-9D6220A9FD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ECAFCD81-9348-4B06-8825-0D7984242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46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A31C6B-2D8A-4108-B56A-27686A733AFC}"/>
              </a:ext>
            </a:extLst>
          </p:cNvPr>
          <p:cNvSpPr txBox="1"/>
          <p:nvPr/>
        </p:nvSpPr>
        <p:spPr>
          <a:xfrm>
            <a:off x="2238246" y="2533683"/>
            <a:ext cx="97427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Quando as folhas  da Planta  eram de </a:t>
            </a:r>
            <a:r>
              <a:rPr lang="pt-PT" b="1" dirty="0"/>
              <a:t>formato superior ao A0 </a:t>
            </a:r>
            <a:r>
              <a:rPr lang="pt-PT" dirty="0"/>
              <a:t>ou em </a:t>
            </a:r>
            <a:r>
              <a:rPr lang="pt-PT" b="1" dirty="0"/>
              <a:t>suporte rígido</a:t>
            </a:r>
            <a:r>
              <a:rPr lang="pt-PT" dirty="0"/>
              <a:t>, a digitalização foi  </a:t>
            </a:r>
          </a:p>
          <a:p>
            <a:r>
              <a:rPr lang="pt-PT" dirty="0"/>
              <a:t>conseguida com recurso a aquisição de serviços de </a:t>
            </a:r>
            <a:r>
              <a:rPr lang="pt-PT" b="1" dirty="0"/>
              <a:t>digitalização por processo fotográfico</a:t>
            </a:r>
            <a:r>
              <a:rPr lang="pt-PT" dirty="0"/>
              <a:t>, com recurso</a:t>
            </a:r>
          </a:p>
          <a:p>
            <a:r>
              <a:rPr lang="pt-PT" dirty="0"/>
              <a:t> ao sistema fotográfico </a:t>
            </a:r>
            <a:r>
              <a:rPr lang="pt-PT" dirty="0" err="1"/>
              <a:t>SINAR</a:t>
            </a:r>
            <a:r>
              <a:rPr lang="pt-PT" dirty="0"/>
              <a:t> P2, ao Centro de Informação Geoespacial do Exército.</a:t>
            </a:r>
          </a:p>
          <a:p>
            <a:r>
              <a:rPr lang="pt-PT" dirty="0"/>
              <a:t> Este sistema permite fotografias de grande formato, com resolução máxima de 5440 por 4080 pixels.</a:t>
            </a:r>
          </a:p>
          <a:p>
            <a:endParaRPr lang="pt-PT" dirty="0"/>
          </a:p>
          <a:p>
            <a:r>
              <a:rPr lang="pt-PT" dirty="0"/>
              <a:t> Ex. </a:t>
            </a:r>
          </a:p>
          <a:p>
            <a:r>
              <a:rPr lang="pt-PT" dirty="0"/>
              <a:t>- Planta  Topográfica de 1873/1874, irmãos </a:t>
            </a:r>
            <a:r>
              <a:rPr lang="pt-PT" dirty="0" err="1"/>
              <a:t>Goullard</a:t>
            </a:r>
            <a:r>
              <a:rPr lang="pt-PT" dirty="0"/>
              <a:t> (suporte flexível, mas plantas de tamanho</a:t>
            </a:r>
          </a:p>
          <a:p>
            <a:r>
              <a:rPr lang="pt-PT" dirty="0"/>
              <a:t> superior ao A0;</a:t>
            </a:r>
            <a:br>
              <a:rPr lang="pt-PT" dirty="0"/>
            </a:br>
            <a:r>
              <a:rPr lang="pt-PT" dirty="0"/>
              <a:t>- Planta Topográfica de 1934, de José Baptista Lopes (suporte rígido, cartão)</a:t>
            </a:r>
          </a:p>
          <a:p>
            <a:r>
              <a:rPr lang="pt-PT" dirty="0"/>
              <a:t>- Planta Topográfica de 1960, de João Marques Ascensão (suporte rígido, alumínio).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14C17AB-D975-4C7A-BA5B-5406788A01FA}"/>
              </a:ext>
            </a:extLst>
          </p:cNvPr>
          <p:cNvSpPr txBox="1">
            <a:spLocks/>
          </p:cNvSpPr>
          <p:nvPr/>
        </p:nvSpPr>
        <p:spPr>
          <a:xfrm>
            <a:off x="1924332" y="1472814"/>
            <a:ext cx="2598739" cy="919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Digitalização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178934D-AC39-4D7E-8CBE-2478C7D4F71F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D821A535-DF7A-4A6F-91B9-BBA43A4A9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F95BC5C6-D9BF-4723-A12F-A80587C11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097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37506E39-26DF-4B2B-9347-3139143E07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1" r="18352" b="18486"/>
          <a:stretch/>
        </p:blipFill>
        <p:spPr>
          <a:xfrm>
            <a:off x="2487562" y="2455676"/>
            <a:ext cx="3953497" cy="28014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4B5CE48-473B-4FEF-A1A0-EBDAE9D3986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2" r="25463" b="13269"/>
          <a:stretch/>
        </p:blipFill>
        <p:spPr bwMode="auto">
          <a:xfrm rot="5400000">
            <a:off x="7768759" y="1553474"/>
            <a:ext cx="2828356" cy="4578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BA0AA5D9-56A8-4F37-8028-594E900383FF}"/>
              </a:ext>
            </a:extLst>
          </p:cNvPr>
          <p:cNvSpPr txBox="1">
            <a:spLocks/>
          </p:cNvSpPr>
          <p:nvPr/>
        </p:nvSpPr>
        <p:spPr>
          <a:xfrm>
            <a:off x="1891113" y="1276656"/>
            <a:ext cx="2598739" cy="919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Digitalização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F3B1A61-BC8C-4C99-936E-DD96D55CCE6D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5" name="Picture 2" descr="Brasao_CMC_web">
              <a:extLst>
                <a:ext uri="{FF2B5EF4-FFF2-40B4-BE49-F238E27FC236}">
                  <a16:creationId xmlns:a16="http://schemas.microsoft.com/office/drawing/2014/main" id="{717EB8D0-1A9D-4BFA-BF57-3E0825880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6" name="Picture 4" descr="Resultado de imagem para fcup">
              <a:extLst>
                <a:ext uri="{FF2B5EF4-FFF2-40B4-BE49-F238E27FC236}">
                  <a16:creationId xmlns:a16="http://schemas.microsoft.com/office/drawing/2014/main" id="{59494B95-18A8-404F-B7D7-59FCF3BFF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17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891113" y="1458470"/>
            <a:ext cx="4204887" cy="7371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Reconstituição digital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A31C6B-2D8A-4108-B56A-27686A733AFC}"/>
              </a:ext>
            </a:extLst>
          </p:cNvPr>
          <p:cNvSpPr txBox="1"/>
          <p:nvPr/>
        </p:nvSpPr>
        <p:spPr>
          <a:xfrm>
            <a:off x="2082430" y="2947521"/>
            <a:ext cx="4538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 </a:t>
            </a:r>
            <a:r>
              <a:rPr lang="pt-PT" dirty="0"/>
              <a:t>reconstituição digital da planta  foi conseguida com recurso ao </a:t>
            </a:r>
            <a:r>
              <a:rPr lang="pt-PT" i="1" dirty="0"/>
              <a:t>software Adobe Photoshop CS, version 8.0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10" name="Imagem 9" descr="casadaágua_Izidoro.jpg">
            <a:extLst>
              <a:ext uri="{FF2B5EF4-FFF2-40B4-BE49-F238E27FC236}">
                <a16:creationId xmlns:a16="http://schemas.microsoft.com/office/drawing/2014/main" id="{546F8AD4-883E-4CB9-8AC3-361FB50ABA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62" y="1949111"/>
            <a:ext cx="5109068" cy="4670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194EF77-1261-49AA-8E28-FF54FE8E5335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FF72BE56-26C5-4EB7-B54E-53FB7BF30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0B71EE47-FED7-420E-BAA6-1EBB0DB350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86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891113" y="1458470"/>
            <a:ext cx="4204887" cy="7371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Reconstituição digital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A31C6B-2D8A-4108-B56A-27686A733AFC}"/>
              </a:ext>
            </a:extLst>
          </p:cNvPr>
          <p:cNvSpPr txBox="1"/>
          <p:nvPr/>
        </p:nvSpPr>
        <p:spPr>
          <a:xfrm>
            <a:off x="1862358" y="2321249"/>
            <a:ext cx="890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/>
              <a:t>Aplicação da ferramenta Clone </a:t>
            </a:r>
            <a:r>
              <a:rPr lang="pt-PT" i="1" dirty="0" err="1"/>
              <a:t>Stamp</a:t>
            </a:r>
            <a:r>
              <a:rPr lang="pt-PT" i="1" dirty="0"/>
              <a:t> </a:t>
            </a:r>
            <a:r>
              <a:rPr lang="pt-PT" i="1" dirty="0" err="1"/>
              <a:t>Tool</a:t>
            </a:r>
            <a:r>
              <a:rPr lang="pt-PT" i="1" dirty="0"/>
              <a:t> a um extrato da Planta Topográfica de 1845</a:t>
            </a:r>
          </a:p>
          <a:p>
            <a:r>
              <a:rPr lang="pt-PT" i="1" dirty="0"/>
              <a:t>(reconstituição da aresta de um edifício)</a:t>
            </a:r>
            <a:r>
              <a:rPr lang="pt-PT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D0F20AD-DF07-400D-BA03-678BA1038D2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39" y="3221966"/>
            <a:ext cx="7746520" cy="2978947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51DC8D2-0772-4EB7-A3E3-D73AA68C04EB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C9C3AFFA-7768-4DEB-888D-C9D770389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0423CFCC-5074-4C5C-881C-808ED32BF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62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3267688" y="2346383"/>
            <a:ext cx="7532583" cy="384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pt-PT" sz="2400" dirty="0"/>
              <a:t>Algumas Plantas Topográficas de Coimbra (motivação)</a:t>
            </a:r>
          </a:p>
          <a:p>
            <a:pPr marL="457200" indent="354013">
              <a:buFontTx/>
              <a:buChar char="-"/>
            </a:pPr>
            <a:r>
              <a:rPr lang="pt-PT" sz="1800" dirty="0"/>
              <a:t>1845</a:t>
            </a:r>
          </a:p>
          <a:p>
            <a:pPr marL="457200" indent="354013">
              <a:buFontTx/>
              <a:buChar char="-"/>
            </a:pPr>
            <a:r>
              <a:rPr lang="pt-PT" sz="1800" dirty="0"/>
              <a:t>1873/1874</a:t>
            </a:r>
          </a:p>
          <a:p>
            <a:pPr marL="457200" indent="354013">
              <a:buFontTx/>
              <a:buChar char="-"/>
            </a:pPr>
            <a:r>
              <a:rPr lang="pt-PT" sz="1800" dirty="0"/>
              <a:t>1934</a:t>
            </a:r>
          </a:p>
          <a:p>
            <a:pPr marL="457200" indent="354013">
              <a:buFontTx/>
              <a:buChar char="-"/>
            </a:pPr>
            <a:r>
              <a:rPr lang="pt-PT" sz="1800" dirty="0"/>
              <a:t>1960</a:t>
            </a:r>
          </a:p>
          <a:p>
            <a:pPr marL="457200" indent="354013">
              <a:buFontTx/>
              <a:buChar char="-"/>
            </a:pPr>
            <a:r>
              <a:rPr lang="pt-PT" sz="1800" dirty="0"/>
              <a:t>1978</a:t>
            </a:r>
          </a:p>
          <a:p>
            <a:pPr marL="457200" indent="-457200">
              <a:lnSpc>
                <a:spcPct val="110000"/>
              </a:lnSpc>
              <a:buFontTx/>
              <a:buChar char="-"/>
            </a:pPr>
            <a:r>
              <a:rPr lang="pt-PT" sz="2600" dirty="0"/>
              <a:t>Digitalização</a:t>
            </a:r>
          </a:p>
          <a:p>
            <a:pPr marL="457200" indent="-457200">
              <a:lnSpc>
                <a:spcPct val="110000"/>
              </a:lnSpc>
              <a:buFontTx/>
              <a:buChar char="-"/>
            </a:pPr>
            <a:r>
              <a:rPr lang="pt-PT" sz="2600" dirty="0"/>
              <a:t>Reconstituição digital</a:t>
            </a:r>
          </a:p>
          <a:p>
            <a:pPr marL="457200" indent="-457200">
              <a:lnSpc>
                <a:spcPct val="110000"/>
              </a:lnSpc>
              <a:buFontTx/>
              <a:buChar char="-"/>
            </a:pPr>
            <a:r>
              <a:rPr lang="pt-PT" sz="2600" dirty="0"/>
              <a:t>Correção de deformações</a:t>
            </a:r>
          </a:p>
          <a:p>
            <a:pPr marL="457200" indent="-457200">
              <a:lnSpc>
                <a:spcPct val="110000"/>
              </a:lnSpc>
              <a:buFontTx/>
              <a:buChar char="-"/>
            </a:pPr>
            <a:r>
              <a:rPr lang="pt-PT" sz="2600" dirty="0"/>
              <a:t>Georreferenciação</a:t>
            </a:r>
          </a:p>
          <a:p>
            <a:pPr marL="457200" indent="-457200">
              <a:lnSpc>
                <a:spcPct val="110000"/>
              </a:lnSpc>
              <a:buFontTx/>
              <a:buChar char="-"/>
            </a:pPr>
            <a:r>
              <a:rPr lang="pt-PT" sz="2600" dirty="0"/>
              <a:t>Disponibilização online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23B7C6E-DFF6-4D37-83D8-9D9820FB18C7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0" name="Picture 2" descr="Brasao_CMC_web">
              <a:extLst>
                <a:ext uri="{FF2B5EF4-FFF2-40B4-BE49-F238E27FC236}">
                  <a16:creationId xmlns:a16="http://schemas.microsoft.com/office/drawing/2014/main" id="{F904D432-7518-4E29-B538-D5060B842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1" name="Picture 4" descr="Resultado de imagem para fcup">
              <a:extLst>
                <a:ext uri="{FF2B5EF4-FFF2-40B4-BE49-F238E27FC236}">
                  <a16:creationId xmlns:a16="http://schemas.microsoft.com/office/drawing/2014/main" id="{562DF7E9-212A-484E-93F0-81DA66D38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783EC91-3C39-49A1-A7A7-B47C2FE416E2}"/>
              </a:ext>
            </a:extLst>
          </p:cNvPr>
          <p:cNvSpPr txBox="1"/>
          <p:nvPr/>
        </p:nvSpPr>
        <p:spPr>
          <a:xfrm>
            <a:off x="2960614" y="1859399"/>
            <a:ext cx="3624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Estrutura da apresentação:</a:t>
            </a:r>
          </a:p>
        </p:txBody>
      </p:sp>
    </p:spTree>
    <p:extLst>
      <p:ext uri="{BB962C8B-B14F-4D97-AF65-F5344CB8AC3E}">
        <p14:creationId xmlns:p14="http://schemas.microsoft.com/office/powerpoint/2010/main" val="2900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891113" y="1458470"/>
            <a:ext cx="4204887" cy="7371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Reconstituição digital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FDE58DB-500F-4D23-90A1-CA65810D04E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462" y="1591303"/>
            <a:ext cx="4702254" cy="5058055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8F029DA-DCDE-49BA-9D75-BBF68E298A00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8EDBCD27-F481-4D97-B67A-C0BBE47AC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1A298D6D-F836-4A1F-BF9B-7B5B20C44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82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891113" y="1458470"/>
            <a:ext cx="5286064" cy="7371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Correção de Deformações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A31C6B-2D8A-4108-B56A-27686A733AFC}"/>
              </a:ext>
            </a:extLst>
          </p:cNvPr>
          <p:cNvSpPr txBox="1"/>
          <p:nvPr/>
        </p:nvSpPr>
        <p:spPr>
          <a:xfrm>
            <a:off x="1891113" y="2223449"/>
            <a:ext cx="6538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Deformações resultantes do processo de fotografia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23434F1-11A3-4F90-A2AE-A4F2AB2A2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48" t="44529" r="15619" b="9685"/>
          <a:stretch/>
        </p:blipFill>
        <p:spPr>
          <a:xfrm>
            <a:off x="3190489" y="2825498"/>
            <a:ext cx="7973375" cy="3373611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BB52319-3FF8-400C-85FD-F1EEA4315AED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BB46C505-46EC-428F-B4BF-03FE7F0B3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06F95347-7FF6-4E30-9A65-20D48C9C4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340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A31C6B-2D8A-4108-B56A-27686A733AFC}"/>
              </a:ext>
            </a:extLst>
          </p:cNvPr>
          <p:cNvSpPr txBox="1"/>
          <p:nvPr/>
        </p:nvSpPr>
        <p:spPr>
          <a:xfrm>
            <a:off x="1891113" y="2084547"/>
            <a:ext cx="8511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Folhas georreferenciadas no sistema local com os 4 cantos da folha</a:t>
            </a:r>
          </a:p>
          <a:p>
            <a:endParaRPr lang="pt-PT" sz="2400" dirty="0">
              <a:solidFill>
                <a:srgbClr val="FF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7F8CDAB-9F5D-4BC6-961B-CF4D02A9BA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15" t="31613" r="27187" b="9182"/>
          <a:stretch/>
        </p:blipFill>
        <p:spPr>
          <a:xfrm>
            <a:off x="4787999" y="2628000"/>
            <a:ext cx="5036400" cy="408710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27CD304-1F06-4FAE-8DEC-C68A4E00E551}"/>
              </a:ext>
            </a:extLst>
          </p:cNvPr>
          <p:cNvSpPr txBox="1">
            <a:spLocks/>
          </p:cNvSpPr>
          <p:nvPr/>
        </p:nvSpPr>
        <p:spPr>
          <a:xfrm>
            <a:off x="1891113" y="1458470"/>
            <a:ext cx="5286064" cy="7371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Correção de Deformações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ECA2CEB-4B2C-40C0-92A2-5D3C8F29C169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DC3F4A0A-84CC-4953-AB21-09EBFBFCD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54469D6C-01B2-48C8-841D-14FA9F726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14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26F9F7B7-3585-4154-AB64-47FD0F1A77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20" t="29534" r="26864" b="12046"/>
          <a:stretch/>
        </p:blipFill>
        <p:spPr>
          <a:xfrm>
            <a:off x="4788000" y="2628000"/>
            <a:ext cx="5037006" cy="399673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A56333A-103D-45C2-9E30-7A4804EE4378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4" name="Picture 2" descr="Brasao_CMC_web">
              <a:extLst>
                <a:ext uri="{FF2B5EF4-FFF2-40B4-BE49-F238E27FC236}">
                  <a16:creationId xmlns:a16="http://schemas.microsoft.com/office/drawing/2014/main" id="{5F570444-07E6-4742-AD9C-322E163E0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5" name="Picture 4" descr="Resultado de imagem para fcup">
              <a:extLst>
                <a:ext uri="{FF2B5EF4-FFF2-40B4-BE49-F238E27FC236}">
                  <a16:creationId xmlns:a16="http://schemas.microsoft.com/office/drawing/2014/main" id="{33B31D08-59D6-4F2E-96A9-4891BFA84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627CD304-1F06-4FAE-8DEC-C68A4E00E551}"/>
              </a:ext>
            </a:extLst>
          </p:cNvPr>
          <p:cNvSpPr txBox="1">
            <a:spLocks/>
          </p:cNvSpPr>
          <p:nvPr/>
        </p:nvSpPr>
        <p:spPr>
          <a:xfrm>
            <a:off x="1891113" y="1458470"/>
            <a:ext cx="5286064" cy="7371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Correção de Deformações</a:t>
            </a:r>
          </a:p>
        </p:txBody>
      </p:sp>
      <p:sp>
        <p:nvSpPr>
          <p:cNvPr id="17" name="CaixaDeTexto 1">
            <a:extLst>
              <a:ext uri="{FF2B5EF4-FFF2-40B4-BE49-F238E27FC236}">
                <a16:creationId xmlns:a16="http://schemas.microsoft.com/office/drawing/2014/main" id="{A9A31C6B-2D8A-4108-B56A-27686A733AFC}"/>
              </a:ext>
            </a:extLst>
          </p:cNvPr>
          <p:cNvSpPr txBox="1"/>
          <p:nvPr/>
        </p:nvSpPr>
        <p:spPr>
          <a:xfrm>
            <a:off x="1891113" y="2076082"/>
            <a:ext cx="9147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Folhas georreferenciadas no sistema local com todos os pontos (splines</a:t>
            </a:r>
            <a:r>
              <a:rPr lang="pt-PT" sz="2400" dirty="0" smtClean="0"/>
              <a:t>)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7363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1580559" y="1053554"/>
            <a:ext cx="3526276" cy="919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Georreferenciação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A31C6B-2D8A-4108-B56A-27686A733AFC}"/>
              </a:ext>
            </a:extLst>
          </p:cNvPr>
          <p:cNvSpPr txBox="1"/>
          <p:nvPr/>
        </p:nvSpPr>
        <p:spPr>
          <a:xfrm>
            <a:off x="1537224" y="1972564"/>
            <a:ext cx="9134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/>
              <a:t>Transformação do sistema local para o sistema de coordenadas da </a:t>
            </a:r>
          </a:p>
          <a:p>
            <a:r>
              <a:rPr lang="pt-PT" sz="2400" dirty="0"/>
              <a:t>Informação atual, feita por transformação afim com pontos de controlo.</a:t>
            </a:r>
          </a:p>
          <a:p>
            <a:endParaRPr lang="pt-PT" sz="2400" dirty="0">
              <a:solidFill>
                <a:srgbClr val="FF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DAD64B-B3BA-47E3-AA13-233257944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46" t="36817" r="26939" b="26781"/>
          <a:stretch/>
        </p:blipFill>
        <p:spPr>
          <a:xfrm>
            <a:off x="3848668" y="3429000"/>
            <a:ext cx="6728604" cy="297746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70331B9-BDAD-4F6A-B308-765021C464CD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AB6C6536-8910-496E-9415-E55E5BBAF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3ED6BD6B-2A4E-43C5-B755-CA84060AE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42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AC2F4F08-85B8-4704-98F1-7E8D7DD0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855" y="1881055"/>
            <a:ext cx="96960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Sobreposição de plantas topográficas no visualizador Informação </a:t>
            </a:r>
            <a:r>
              <a:rPr kumimoji="0" lang="pt-PT" altLang="pt-PT" sz="24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Goespacial</a:t>
            </a:r>
            <a:r>
              <a:rPr kumimoji="0" lang="pt-PT" altLang="pt-PT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PT" altLang="pt-PT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193" name="Imagem 1">
            <a:extLst>
              <a:ext uri="{FF2B5EF4-FFF2-40B4-BE49-F238E27FC236}">
                <a16:creationId xmlns:a16="http://schemas.microsoft.com/office/drawing/2014/main" id="{83502FD9-30E9-45BE-A0F6-C46BAC4A1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2510824"/>
            <a:ext cx="7695542" cy="39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D0FDB25-90ED-4F4D-8B9C-1533172F1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A13739E-01BB-4E53-A029-32496E914D0C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17ED749B-319C-47A1-9358-DCC85CF85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1C41B72E-D419-479A-8EB2-0604EC525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16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94B5CBB-4BC3-4E17-B35E-CFBF82F8A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831536"/>
              </p:ext>
            </p:extLst>
          </p:nvPr>
        </p:nvGraphicFramePr>
        <p:xfrm>
          <a:off x="2309911" y="3429000"/>
          <a:ext cx="9478517" cy="2832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6091">
                  <a:extLst>
                    <a:ext uri="{9D8B030D-6E8A-4147-A177-3AD203B41FA5}">
                      <a16:colId xmlns:a16="http://schemas.microsoft.com/office/drawing/2014/main" val="1922312067"/>
                    </a:ext>
                  </a:extLst>
                </a:gridCol>
                <a:gridCol w="1826091">
                  <a:extLst>
                    <a:ext uri="{9D8B030D-6E8A-4147-A177-3AD203B41FA5}">
                      <a16:colId xmlns:a16="http://schemas.microsoft.com/office/drawing/2014/main" val="4056564392"/>
                    </a:ext>
                  </a:extLst>
                </a:gridCol>
                <a:gridCol w="1647087">
                  <a:extLst>
                    <a:ext uri="{9D8B030D-6E8A-4147-A177-3AD203B41FA5}">
                      <a16:colId xmlns:a16="http://schemas.microsoft.com/office/drawing/2014/main" val="3200427239"/>
                    </a:ext>
                  </a:extLst>
                </a:gridCol>
                <a:gridCol w="2089624">
                  <a:extLst>
                    <a:ext uri="{9D8B030D-6E8A-4147-A177-3AD203B41FA5}">
                      <a16:colId xmlns:a16="http://schemas.microsoft.com/office/drawing/2014/main" val="1518713698"/>
                    </a:ext>
                  </a:extLst>
                </a:gridCol>
                <a:gridCol w="2089624">
                  <a:extLst>
                    <a:ext uri="{9D8B030D-6E8A-4147-A177-3AD203B41FA5}">
                      <a16:colId xmlns:a16="http://schemas.microsoft.com/office/drawing/2014/main" val="755617281"/>
                    </a:ext>
                  </a:extLst>
                </a:gridCol>
              </a:tblGrid>
              <a:tr h="59477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Planta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677" marR="92677" marT="46338" marB="46338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Tratamento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677" marR="92677" marT="46338" marB="46338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478199"/>
                  </a:ext>
                </a:extLst>
              </a:tr>
              <a:tr h="64986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Reconstituição digital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Correção de deformações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Montagem de mosaico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Georreferenciação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extLst>
                  <a:ext uri="{0D108BD9-81ED-4DB2-BD59-A6C34878D82A}">
                    <a16:rowId xmlns:a16="http://schemas.microsoft.com/office/drawing/2014/main" val="2834916150"/>
                  </a:ext>
                </a:extLst>
              </a:tr>
              <a:tr h="317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1845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X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X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(</a:t>
                      </a:r>
                      <a:r>
                        <a:rPr lang="pt-PT" sz="1400" dirty="0" err="1">
                          <a:effectLst/>
                        </a:rPr>
                        <a:t>aprox</a:t>
                      </a:r>
                      <a:r>
                        <a:rPr lang="pt-PT" sz="1400" dirty="0">
                          <a:effectLst/>
                        </a:rPr>
                        <a:t>.)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extLst>
                  <a:ext uri="{0D108BD9-81ED-4DB2-BD59-A6C34878D82A}">
                    <a16:rowId xmlns:a16="http://schemas.microsoft.com/office/drawing/2014/main" val="4041826259"/>
                  </a:ext>
                </a:extLst>
              </a:tr>
              <a:tr h="317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1873/1874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X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X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X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extLst>
                  <a:ext uri="{0D108BD9-81ED-4DB2-BD59-A6C34878D82A}">
                    <a16:rowId xmlns:a16="http://schemas.microsoft.com/office/drawing/2014/main" val="918686137"/>
                  </a:ext>
                </a:extLst>
              </a:tr>
              <a:tr h="317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1934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X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X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X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extLst>
                  <a:ext uri="{0D108BD9-81ED-4DB2-BD59-A6C34878D82A}">
                    <a16:rowId xmlns:a16="http://schemas.microsoft.com/office/drawing/2014/main" val="3911308902"/>
                  </a:ext>
                </a:extLst>
              </a:tr>
              <a:tr h="317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1960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X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X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X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extLst>
                  <a:ext uri="{0D108BD9-81ED-4DB2-BD59-A6C34878D82A}">
                    <a16:rowId xmlns:a16="http://schemas.microsoft.com/office/drawing/2014/main" val="2501844043"/>
                  </a:ext>
                </a:extLst>
              </a:tr>
              <a:tr h="317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1978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X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X</a:t>
                      </a:r>
                      <a:endParaRPr lang="pt-PT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67" marR="121967" marT="0" marB="0"/>
                </a:tc>
                <a:extLst>
                  <a:ext uri="{0D108BD9-81ED-4DB2-BD59-A6C34878D82A}">
                    <a16:rowId xmlns:a16="http://schemas.microsoft.com/office/drawing/2014/main" val="143124222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6D60534-62C2-4CEA-9876-4870E22B2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911" y="2330082"/>
            <a:ext cx="87469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PT" sz="2000" i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Principais p</a:t>
            </a:r>
            <a:r>
              <a:rPr kumimoji="0" lang="pt-PT" altLang="pt-PT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rocedimentos aplicados </a:t>
            </a:r>
            <a:r>
              <a:rPr kumimoji="0" lang="pt-PT" altLang="pt-PT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pt-PT" altLang="pt-PT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v</a:t>
            </a:r>
            <a:r>
              <a:rPr kumimoji="0" lang="pt-PT" altLang="pt-PT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pt-PT" altLang="pt-PT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rias Plantas (após restauro):</a:t>
            </a:r>
            <a:endParaRPr kumimoji="0" lang="pt-PT" altLang="pt-P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E3BA616-FBE3-47A5-889B-A4DB9938FCF0}"/>
              </a:ext>
            </a:extLst>
          </p:cNvPr>
          <p:cNvSpPr txBox="1">
            <a:spLocks/>
          </p:cNvSpPr>
          <p:nvPr/>
        </p:nvSpPr>
        <p:spPr>
          <a:xfrm>
            <a:off x="2309911" y="1389997"/>
            <a:ext cx="3526276" cy="919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Conclusão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B3D0A5E-3152-4660-A123-151A8DCFB899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4FF6CFD0-B659-44F6-8F1E-31F8B5B5A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9CAE3A41-837F-4951-9D90-ACFEBCBC7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40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1E942E40-92BE-4B90-9A92-C029C74AD536}"/>
              </a:ext>
            </a:extLst>
          </p:cNvPr>
          <p:cNvSpPr/>
          <p:nvPr/>
        </p:nvSpPr>
        <p:spPr>
          <a:xfrm>
            <a:off x="2148187" y="2792626"/>
            <a:ext cx="9515935" cy="1929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2000" dirty="0"/>
              <a:t>Para além do interesse técnico, têm sobretudo interesse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PT" sz="2000" dirty="0"/>
              <a:t>Científico, para a história de Coimbra, uma vez que algumas delas apresentam com grande detalhe a Alta Coimbrã, antes da execução das obras da Cidade Universitária,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PT" sz="2000" dirty="0"/>
              <a:t>Para a </a:t>
            </a:r>
            <a:r>
              <a:rPr lang="pt-PT" sz="2000" dirty="0" err="1"/>
              <a:t>geocomunidade</a:t>
            </a:r>
            <a:r>
              <a:rPr lang="pt-PT" sz="2000" dirty="0"/>
              <a:t>, como ferramenta de informação geográfica a diferentes escalas temporais, sendo de grande utilidade, particularmente para fins de cadastro predial.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D4085B1-575E-4FC2-A41B-F0CDE8F971D5}"/>
              </a:ext>
            </a:extLst>
          </p:cNvPr>
          <p:cNvSpPr txBox="1">
            <a:spLocks/>
          </p:cNvSpPr>
          <p:nvPr/>
        </p:nvSpPr>
        <p:spPr>
          <a:xfrm>
            <a:off x="2185318" y="1666043"/>
            <a:ext cx="3526276" cy="919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Conclusão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F57438A-BB9B-48B7-BA71-43B29704AD48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539AB44F-5FCE-4EEE-8D8A-1CE672C73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A7043543-B142-4137-ABD0-2198B52F6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395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1E942E40-92BE-4B90-9A92-C029C74AD536}"/>
              </a:ext>
            </a:extLst>
          </p:cNvPr>
          <p:cNvSpPr/>
          <p:nvPr/>
        </p:nvSpPr>
        <p:spPr>
          <a:xfrm>
            <a:off x="2357848" y="3086870"/>
            <a:ext cx="8996710" cy="1660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Estas Plantas podem ser acedidas através da página internet da CMC, ou diretamente através do link:</a:t>
            </a:r>
            <a:endParaRPr lang="pt-PT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800"/>
              </a:spcAft>
            </a:pPr>
            <a:r>
              <a:rPr lang="pt-PT" dirty="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http://sigweb.cm-coimbra.pt/MuniSIG/MuniSIGViewer/Index.html?viewer=InformacaoGeoespacial_CMC.InformacaoGeoespacial_CMC#</a:t>
            </a:r>
            <a:endParaRPr lang="pt-P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D4085B1-575E-4FC2-A41B-F0CDE8F971D5}"/>
              </a:ext>
            </a:extLst>
          </p:cNvPr>
          <p:cNvSpPr txBox="1">
            <a:spLocks/>
          </p:cNvSpPr>
          <p:nvPr/>
        </p:nvSpPr>
        <p:spPr>
          <a:xfrm>
            <a:off x="2254330" y="1666043"/>
            <a:ext cx="3526276" cy="9190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pt-PT" sz="3200" b="1" dirty="0"/>
              <a:t>Conclusão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11FE599-E400-4D31-9DF9-B627694DCB5F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830BB72F-FE33-44A2-9CCE-466A0D77E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A41A7546-60EA-4081-8EE9-78D79C112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62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2600114" y="3342196"/>
            <a:ext cx="3444128" cy="16163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000" dirty="0"/>
              <a:t>Virgínia Manta</a:t>
            </a:r>
            <a:endParaRPr lang="pt-PT" sz="2000" dirty="0"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PT" sz="2000" dirty="0">
                <a:hlinkClick r:id="rId5"/>
              </a:rPr>
              <a:t>virginia.manta@cm-coimbra.pt</a:t>
            </a:r>
            <a:endParaRPr lang="pt-PT" sz="2000" dirty="0"/>
          </a:p>
          <a:p>
            <a:endParaRPr lang="pt-PT" sz="2000" dirty="0"/>
          </a:p>
          <a:p>
            <a:r>
              <a:rPr lang="pt-PT" sz="2000" dirty="0"/>
              <a:t>Paula França</a:t>
            </a:r>
          </a:p>
          <a:p>
            <a:r>
              <a:rPr lang="pt-PT" sz="2000" dirty="0">
                <a:hlinkClick r:id="rId6"/>
              </a:rPr>
              <a:t>paula.franca@cm-coimbra.pt</a:t>
            </a:r>
            <a:endParaRPr lang="pt-PT" sz="20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23985CB-03DA-47DF-A81C-A24722AF39E3}"/>
              </a:ext>
            </a:extLst>
          </p:cNvPr>
          <p:cNvSpPr txBox="1">
            <a:spLocks/>
          </p:cNvSpPr>
          <p:nvPr/>
        </p:nvSpPr>
        <p:spPr>
          <a:xfrm>
            <a:off x="7480558" y="3515729"/>
            <a:ext cx="3444128" cy="106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3200" dirty="0"/>
          </a:p>
          <a:p>
            <a:pPr>
              <a:lnSpc>
                <a:spcPct val="70000"/>
              </a:lnSpc>
            </a:pPr>
            <a:r>
              <a:rPr lang="pt-PT" sz="2000" dirty="0"/>
              <a:t>José Alberto Gonçalves</a:t>
            </a:r>
            <a:endParaRPr lang="pt-PT" sz="2000" dirty="0">
              <a:hlinkClick r:id="rId7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PT" sz="2000" dirty="0">
                <a:hlinkClick r:id="rId7"/>
              </a:rPr>
              <a:t>jagoncal@fc.up.pt</a:t>
            </a:r>
            <a:endParaRPr lang="pt-PT" sz="2000" dirty="0"/>
          </a:p>
          <a:p>
            <a:endParaRPr lang="pt-PT" sz="3200" dirty="0"/>
          </a:p>
        </p:txBody>
      </p:sp>
      <p:pic>
        <p:nvPicPr>
          <p:cNvPr id="1026" name="Picture 2" descr="Brasao_CMC_web">
            <a:extLst>
              <a:ext uri="{FF2B5EF4-FFF2-40B4-BE49-F238E27FC236}">
                <a16:creationId xmlns:a16="http://schemas.microsoft.com/office/drawing/2014/main" id="{3F2FC21B-2BB5-40DD-BFEF-BE6C17FA9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14" y="1819410"/>
            <a:ext cx="872015" cy="116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Resultado de imagem para fcup">
            <a:extLst>
              <a:ext uri="{FF2B5EF4-FFF2-40B4-BE49-F238E27FC236}">
                <a16:creationId xmlns:a16="http://schemas.microsoft.com/office/drawing/2014/main" id="{E8CE8D12-E4E1-47E0-A55B-66DDDCA7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58" y="1750398"/>
            <a:ext cx="1905325" cy="152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7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925902" y="1436904"/>
            <a:ext cx="7752272" cy="1036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1845, </a:t>
            </a:r>
            <a:r>
              <a:rPr lang="pt-PT" sz="3200" i="1" dirty="0"/>
              <a:t>Isidoro Baptista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53156A1-057D-4CE0-942F-4114187F80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12292" r="8256" b="12648"/>
          <a:stretch/>
        </p:blipFill>
        <p:spPr>
          <a:xfrm>
            <a:off x="4842217" y="2254649"/>
            <a:ext cx="6821906" cy="4493232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BDC9B75-85F4-49CC-A11D-7F1C2996A064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2E6C305A-420F-46EB-BA27-A6A511C52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4307A39E-45B8-4A21-95DC-76B734DE7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3B1665C4-8072-4DE0-BF8E-2547C9E4706E}"/>
              </a:ext>
            </a:extLst>
          </p:cNvPr>
          <p:cNvSpPr txBox="1"/>
          <p:nvPr/>
        </p:nvSpPr>
        <p:spPr>
          <a:xfrm>
            <a:off x="1472499" y="2575590"/>
            <a:ext cx="2666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Dimensão: 81 x 54,5 cm</a:t>
            </a:r>
          </a:p>
          <a:p>
            <a:r>
              <a:rPr lang="pt-PT" sz="2000" dirty="0"/>
              <a:t>Escala (aprox.): </a:t>
            </a:r>
            <a:r>
              <a:rPr lang="pt-PT" sz="2000" dirty="0" smtClean="0"/>
              <a:t>1:4.000</a:t>
            </a:r>
          </a:p>
          <a:p>
            <a:r>
              <a:rPr lang="pt-PT" sz="2000" dirty="0" smtClean="0"/>
              <a:t>Folha única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9427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9E936ADC-4EF7-4A83-AA03-E5BAFBB84971}"/>
              </a:ext>
            </a:extLst>
          </p:cNvPr>
          <p:cNvSpPr txBox="1">
            <a:spLocks/>
          </p:cNvSpPr>
          <p:nvPr/>
        </p:nvSpPr>
        <p:spPr>
          <a:xfrm>
            <a:off x="913170" y="1584053"/>
            <a:ext cx="7954785" cy="1036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1845, </a:t>
            </a:r>
            <a:r>
              <a:rPr lang="pt-PT" sz="3200" i="1" dirty="0"/>
              <a:t>Isidoro Baptista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510427E-7917-4789-9983-30C037684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15" y="2342287"/>
            <a:ext cx="5702505" cy="4276879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5CEA04A-B08A-46F4-8619-5484186BF00C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24D3D607-7D96-423D-8654-6DF11AE02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2B45E725-8EA5-46F5-BAA6-2855CC1EC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95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6DC13A32-641B-4ABC-B3D4-58936FCB5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7"/>
          <a:stretch/>
        </p:blipFill>
        <p:spPr>
          <a:xfrm>
            <a:off x="5037826" y="2625307"/>
            <a:ext cx="6349042" cy="3993859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F3D9166-330D-4C90-89D3-0AAD73FF86A4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3" name="Picture 2" descr="Brasao_CMC_web">
              <a:extLst>
                <a:ext uri="{FF2B5EF4-FFF2-40B4-BE49-F238E27FC236}">
                  <a16:creationId xmlns:a16="http://schemas.microsoft.com/office/drawing/2014/main" id="{4C6F2ED3-EA6B-4792-B7A0-51BCF665D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" name="Picture 4" descr="Resultado de imagem para fcup">
              <a:extLst>
                <a:ext uri="{FF2B5EF4-FFF2-40B4-BE49-F238E27FC236}">
                  <a16:creationId xmlns:a16="http://schemas.microsoft.com/office/drawing/2014/main" id="{3A0A0F9D-ACD4-4683-843F-913BC83F34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035DB5D2-A477-41D1-9B41-C7B7970F3E2B}"/>
              </a:ext>
            </a:extLst>
          </p:cNvPr>
          <p:cNvSpPr txBox="1">
            <a:spLocks/>
          </p:cNvSpPr>
          <p:nvPr/>
        </p:nvSpPr>
        <p:spPr>
          <a:xfrm>
            <a:off x="913170" y="1584053"/>
            <a:ext cx="7954785" cy="1036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1845, </a:t>
            </a:r>
            <a:r>
              <a:rPr lang="pt-PT" sz="3200" i="1" dirty="0"/>
              <a:t>Isidoro Baptista</a:t>
            </a:r>
          </a:p>
        </p:txBody>
      </p:sp>
    </p:spTree>
    <p:extLst>
      <p:ext uri="{BB962C8B-B14F-4D97-AF65-F5344CB8AC3E}">
        <p14:creationId xmlns:p14="http://schemas.microsoft.com/office/powerpoint/2010/main" val="23170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27C7B27F-A0BD-494F-829D-C00A95417F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79" t="17544" r="20526" b="10877"/>
          <a:stretch/>
        </p:blipFill>
        <p:spPr>
          <a:xfrm>
            <a:off x="4796286" y="2302087"/>
            <a:ext cx="6392647" cy="4445794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C800EFC-D651-450C-A664-9EA54866A3E4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D94A6EE5-3AD9-42A2-B565-87F73A111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E5E0C72B-26C0-4E62-872E-61D9D0CDF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DAD3026F-7C73-4EAD-BB84-48B7338775EF}"/>
              </a:ext>
            </a:extLst>
          </p:cNvPr>
          <p:cNvSpPr txBox="1">
            <a:spLocks/>
          </p:cNvSpPr>
          <p:nvPr/>
        </p:nvSpPr>
        <p:spPr>
          <a:xfrm>
            <a:off x="913170" y="1584053"/>
            <a:ext cx="7954785" cy="1036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1845, </a:t>
            </a:r>
            <a:r>
              <a:rPr lang="pt-PT" sz="3200" i="1" dirty="0"/>
              <a:t>Isidoro Baptista</a:t>
            </a:r>
          </a:p>
        </p:txBody>
      </p:sp>
    </p:spTree>
    <p:extLst>
      <p:ext uri="{BB962C8B-B14F-4D97-AF65-F5344CB8AC3E}">
        <p14:creationId xmlns:p14="http://schemas.microsoft.com/office/powerpoint/2010/main" val="4017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FD916996-CD29-470B-9EAD-5610A54AD7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5" t="14945" r="3512" b="10769"/>
          <a:stretch/>
        </p:blipFill>
        <p:spPr>
          <a:xfrm>
            <a:off x="2751976" y="2622437"/>
            <a:ext cx="8931922" cy="3964051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1F09571-1A2B-4C46-B73E-9A9F62DCEF2C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B92F908E-41B0-45A0-9B4B-AC6F36705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D2F60A01-3903-4F9A-9216-9D2290B01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0DEDD2A7-3FF3-47F4-AFC7-EEC4E35FC95E}"/>
              </a:ext>
            </a:extLst>
          </p:cNvPr>
          <p:cNvSpPr txBox="1">
            <a:spLocks/>
          </p:cNvSpPr>
          <p:nvPr/>
        </p:nvSpPr>
        <p:spPr>
          <a:xfrm>
            <a:off x="913170" y="1584053"/>
            <a:ext cx="7954785" cy="1036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1845, </a:t>
            </a:r>
            <a:r>
              <a:rPr lang="pt-PT" sz="3200" i="1" dirty="0"/>
              <a:t>Isidoro Baptista</a:t>
            </a:r>
          </a:p>
        </p:txBody>
      </p:sp>
    </p:spTree>
    <p:extLst>
      <p:ext uri="{BB962C8B-B14F-4D97-AF65-F5344CB8AC3E}">
        <p14:creationId xmlns:p14="http://schemas.microsoft.com/office/powerpoint/2010/main" val="33218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4CB3B4CA-05BC-4640-B761-DF71B9EB6A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63" t="13801" r="16052" b="7603"/>
          <a:stretch/>
        </p:blipFill>
        <p:spPr>
          <a:xfrm>
            <a:off x="4706751" y="2586585"/>
            <a:ext cx="6128084" cy="4032581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7F8F985-BDA9-406B-8D93-D879CFE1017B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0C59C89B-BCD2-4A44-9E92-A66B9C4F2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E8376A29-F676-4509-982F-BA8E153AB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4036D364-CA3A-44EE-8330-27D2A6C626BD}"/>
              </a:ext>
            </a:extLst>
          </p:cNvPr>
          <p:cNvSpPr txBox="1">
            <a:spLocks/>
          </p:cNvSpPr>
          <p:nvPr/>
        </p:nvSpPr>
        <p:spPr>
          <a:xfrm>
            <a:off x="913170" y="1584053"/>
            <a:ext cx="7954785" cy="1036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1845, </a:t>
            </a:r>
            <a:r>
              <a:rPr lang="pt-PT" sz="3200" i="1" dirty="0"/>
              <a:t>Isidoro Baptista</a:t>
            </a:r>
          </a:p>
        </p:txBody>
      </p:sp>
    </p:spTree>
    <p:extLst>
      <p:ext uri="{BB962C8B-B14F-4D97-AF65-F5344CB8AC3E}">
        <p14:creationId xmlns:p14="http://schemas.microsoft.com/office/powerpoint/2010/main" val="345604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1B72F0-E13E-4E1A-9173-F98DE1DE8EFD}"/>
              </a:ext>
            </a:extLst>
          </p:cNvPr>
          <p:cNvSpPr/>
          <p:nvPr/>
        </p:nvSpPr>
        <p:spPr>
          <a:xfrm>
            <a:off x="0" y="0"/>
            <a:ext cx="1214651" cy="6858000"/>
          </a:xfrm>
          <a:prstGeom prst="rect">
            <a:avLst/>
          </a:prstGeom>
          <a:gradFill>
            <a:gsLst>
              <a:gs pos="500">
                <a:srgbClr val="BFBCB9"/>
              </a:gs>
              <a:gs pos="22000">
                <a:schemeClr val="tx1">
                  <a:lumMod val="50000"/>
                  <a:lumOff val="50000"/>
                </a:schemeClr>
              </a:gs>
              <a:gs pos="28000">
                <a:schemeClr val="tx1">
                  <a:lumMod val="50000"/>
                  <a:lumOff val="50000"/>
                </a:schemeClr>
              </a:gs>
              <a:gs pos="79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138811-6D3C-445F-AF19-0593B74B4C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8" y="91442"/>
            <a:ext cx="8261445" cy="1367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8627EFC8-1FFB-4286-95FC-9BFA8CF17307}"/>
              </a:ext>
            </a:extLst>
          </p:cNvPr>
          <p:cNvGrpSpPr/>
          <p:nvPr/>
        </p:nvGrpSpPr>
        <p:grpSpPr>
          <a:xfrm>
            <a:off x="403572" y="5131560"/>
            <a:ext cx="1640190" cy="1616321"/>
            <a:chOff x="403572" y="4981432"/>
            <a:chExt cx="1640190" cy="161632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BEA3046C-B4D1-4DEA-8E0F-29C913D4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72" y="4981432"/>
              <a:ext cx="1640190" cy="1616321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C850E48-05E1-497E-AE5B-F35DA9D8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23"/>
            <a:stretch/>
          </p:blipFill>
          <p:spPr>
            <a:xfrm>
              <a:off x="527877" y="5107015"/>
              <a:ext cx="1396455" cy="1362023"/>
            </a:xfrm>
            <a:prstGeom prst="ellipse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625D070A-46C5-4144-B0D4-4AF8C2BA98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8" t="15598" r="3310" b="10189"/>
          <a:stretch/>
        </p:blipFill>
        <p:spPr>
          <a:xfrm>
            <a:off x="3667178" y="3143856"/>
            <a:ext cx="7881926" cy="3463809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292FF48-FDAD-449A-90E3-DD032BC48FCD}"/>
              </a:ext>
            </a:extLst>
          </p:cNvPr>
          <p:cNvGrpSpPr/>
          <p:nvPr/>
        </p:nvGrpSpPr>
        <p:grpSpPr>
          <a:xfrm>
            <a:off x="1472499" y="271512"/>
            <a:ext cx="2095441" cy="972688"/>
            <a:chOff x="1472499" y="271512"/>
            <a:chExt cx="2095441" cy="972688"/>
          </a:xfrm>
        </p:grpSpPr>
        <p:pic>
          <p:nvPicPr>
            <p:cNvPr id="12" name="Picture 2" descr="Brasao_CMC_web">
              <a:extLst>
                <a:ext uri="{FF2B5EF4-FFF2-40B4-BE49-F238E27FC236}">
                  <a16:creationId xmlns:a16="http://schemas.microsoft.com/office/drawing/2014/main" id="{68A66083-4654-493C-89F7-95A7DE7E1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499" y="301960"/>
              <a:ext cx="696630" cy="928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3" name="Picture 4" descr="Resultado de imagem para fcup">
              <a:extLst>
                <a:ext uri="{FF2B5EF4-FFF2-40B4-BE49-F238E27FC236}">
                  <a16:creationId xmlns:a16="http://schemas.microsoft.com/office/drawing/2014/main" id="{B3F08E23-6112-402D-A86A-38C901374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289" y="271512"/>
              <a:ext cx="1214651" cy="97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9BD55B71-9CC3-48A5-A200-1F1CE051B5DB}"/>
              </a:ext>
            </a:extLst>
          </p:cNvPr>
          <p:cNvSpPr txBox="1">
            <a:spLocks/>
          </p:cNvSpPr>
          <p:nvPr/>
        </p:nvSpPr>
        <p:spPr>
          <a:xfrm>
            <a:off x="913170" y="1584053"/>
            <a:ext cx="7954785" cy="1036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pt-PT" sz="3200" dirty="0"/>
              <a:t>Planta Topográfica de Coimbra de 1845, </a:t>
            </a:r>
            <a:r>
              <a:rPr lang="pt-PT" sz="3200" i="1" dirty="0"/>
              <a:t>Isidoro Baptista</a:t>
            </a:r>
          </a:p>
        </p:txBody>
      </p:sp>
    </p:spTree>
    <p:extLst>
      <p:ext uri="{BB962C8B-B14F-4D97-AF65-F5344CB8AC3E}">
        <p14:creationId xmlns:p14="http://schemas.microsoft.com/office/powerpoint/2010/main" val="27506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Aspe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629</Words>
  <Application>Microsoft Office PowerPoint</Application>
  <PresentationFormat>Ecrã Panorâmico</PresentationFormat>
  <Paragraphs>125</Paragraphs>
  <Slides>29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Verdana</vt:lpstr>
      <vt:lpstr>Tema do Office</vt:lpstr>
      <vt:lpstr>Tratamento e Difusão da Cartografia Histórica na Câmara Municipal de Coimbra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Tratamento e Difusão da Cartografia Histórica na Câmara Municipal de Coimbra</dc:title>
  <dc:creator>Virgínia Manta</dc:creator>
  <cp:lastModifiedBy>Isabel Cristina Leite de Sa</cp:lastModifiedBy>
  <cp:revision>40</cp:revision>
  <dcterms:created xsi:type="dcterms:W3CDTF">2018-11-11T22:48:04Z</dcterms:created>
  <dcterms:modified xsi:type="dcterms:W3CDTF">2018-11-21T19:15:19Z</dcterms:modified>
</cp:coreProperties>
</file>