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6"/>
  </p:handoutMasterIdLst>
  <p:sldIdLst>
    <p:sldId id="257" r:id="rId2"/>
    <p:sldId id="317" r:id="rId3"/>
    <p:sldId id="280" r:id="rId4"/>
    <p:sldId id="296" r:id="rId5"/>
    <p:sldId id="298" r:id="rId6"/>
    <p:sldId id="299" r:id="rId7"/>
    <p:sldId id="297" r:id="rId8"/>
    <p:sldId id="318" r:id="rId9"/>
    <p:sldId id="319" r:id="rId10"/>
    <p:sldId id="302" r:id="rId11"/>
    <p:sldId id="320" r:id="rId12"/>
    <p:sldId id="277" r:id="rId13"/>
    <p:sldId id="322" r:id="rId14"/>
    <p:sldId id="323" r:id="rId15"/>
    <p:sldId id="321" r:id="rId16"/>
    <p:sldId id="300" r:id="rId17"/>
    <p:sldId id="330" r:id="rId18"/>
    <p:sldId id="327" r:id="rId19"/>
    <p:sldId id="326" r:id="rId20"/>
    <p:sldId id="303" r:id="rId21"/>
    <p:sldId id="304" r:id="rId22"/>
    <p:sldId id="333" r:id="rId23"/>
    <p:sldId id="332" r:id="rId24"/>
    <p:sldId id="278" r:id="rId25"/>
    <p:sldId id="308" r:id="rId26"/>
    <p:sldId id="329" r:id="rId27"/>
    <p:sldId id="312" r:id="rId28"/>
    <p:sldId id="313" r:id="rId29"/>
    <p:sldId id="268" r:id="rId30"/>
    <p:sldId id="310" r:id="rId31"/>
    <p:sldId id="314" r:id="rId32"/>
    <p:sldId id="266" r:id="rId33"/>
    <p:sldId id="292" r:id="rId34"/>
    <p:sldId id="316" r:id="rId35"/>
  </p:sldIdLst>
  <p:sldSz cx="9144000" cy="6858000" type="screen4x3"/>
  <p:notesSz cx="6805613" cy="99441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B29E"/>
    <a:srgbClr val="C49500"/>
    <a:srgbClr val="A47D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Estilo Médio 4 - Destaqu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Estilo Escuro 1 - Destaqu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8" autoAdjust="0"/>
    <p:restoredTop sz="94660"/>
  </p:normalViewPr>
  <p:slideViewPr>
    <p:cSldViewPr>
      <p:cViewPr varScale="1">
        <p:scale>
          <a:sx n="109" d="100"/>
          <a:sy n="109" d="100"/>
        </p:scale>
        <p:origin x="169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6D4A9-5F73-41FA-9B32-859CEEA77888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8D99A-3446-462B-BB86-BA7EC0261A5E}" type="slidenum">
              <a:rPr lang="pt-PT" smtClean="0"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9D1D-1DAA-4F65-A609-00FA20FF0955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EA41-29CA-4E5A-AE0B-6496FE51A61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9D1D-1DAA-4F65-A609-00FA20FF0955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EA41-29CA-4E5A-AE0B-6496FE51A61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9D1D-1DAA-4F65-A609-00FA20FF0955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EA41-29CA-4E5A-AE0B-6496FE51A61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9D1D-1DAA-4F65-A609-00FA20FF0955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EA41-29CA-4E5A-AE0B-6496FE51A61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9D1D-1DAA-4F65-A609-00FA20FF0955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EA41-29CA-4E5A-AE0B-6496FE51A61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9D1D-1DAA-4F65-A609-00FA20FF0955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EA41-29CA-4E5A-AE0B-6496FE51A61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9D1D-1DAA-4F65-A609-00FA20FF0955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EA41-29CA-4E5A-AE0B-6496FE51A61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9D1D-1DAA-4F65-A609-00FA20FF0955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EA41-29CA-4E5A-AE0B-6496FE51A61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9D1D-1DAA-4F65-A609-00FA20FF0955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EA41-29CA-4E5A-AE0B-6496FE51A61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9D1D-1DAA-4F65-A609-00FA20FF0955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EA41-29CA-4E5A-AE0B-6496FE51A61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9D1D-1DAA-4F65-A609-00FA20FF0955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2EA41-29CA-4E5A-AE0B-6496FE51A61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C9D1D-1DAA-4F65-A609-00FA20FF0955}" type="datetimeFigureOut">
              <a:rPr lang="pt-PT" smtClean="0"/>
              <a:pPr/>
              <a:t>21/11/2018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2EA41-29CA-4E5A-AE0B-6496FE51A61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mfeijao@bnportugal.p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mailto:tlanca@bnportugal.pt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28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ângulo 4"/>
          <p:cNvSpPr/>
          <p:nvPr/>
        </p:nvSpPr>
        <p:spPr>
          <a:xfrm>
            <a:off x="467544" y="1412776"/>
            <a:ext cx="799288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PT" b="1" i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pt-PT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Documentos Cartográficos</a:t>
            </a:r>
          </a:p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retrospetiva da sua conservação na </a:t>
            </a:r>
          </a:p>
          <a:p>
            <a:pPr algn="ctr"/>
            <a:r>
              <a:rPr lang="pt-PT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Biblioteca Nacional de Portugal</a:t>
            </a:r>
            <a:endParaRPr lang="pt-PT" sz="2400" b="1" dirty="0" smtClean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pPr algn="ctr"/>
            <a:endParaRPr lang="pt-PT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t-PT" b="1" dirty="0" smtClean="0">
              <a:latin typeface="Arial" pitchFamily="34" charset="0"/>
              <a:cs typeface="Arial" pitchFamily="34" charset="0"/>
            </a:endParaRPr>
          </a:p>
          <a:p>
            <a:endParaRPr lang="pt-PT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pt-PT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pt-PT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pt-PT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pt-PT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pt-PT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PT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t-PT" sz="1600" b="1" dirty="0" smtClean="0">
                <a:cs typeface="Arial" pitchFamily="34" charset="0"/>
              </a:rPr>
              <a:t>            Mª Joaquina Feijão – AIC </a:t>
            </a:r>
            <a:r>
              <a:rPr lang="pt-PT" sz="1600" dirty="0" smtClean="0">
                <a:cs typeface="Arial" pitchFamily="34" charset="0"/>
              </a:rPr>
              <a:t>(Área de Iconografia e Cartografia)</a:t>
            </a:r>
          </a:p>
          <a:p>
            <a:pPr algn="r"/>
            <a:endParaRPr lang="pt-PT" sz="1600" b="1" dirty="0" smtClean="0">
              <a:cs typeface="Arial" pitchFamily="34" charset="0"/>
            </a:endParaRPr>
          </a:p>
          <a:p>
            <a:r>
              <a:rPr lang="pt-PT" sz="1600" b="1" dirty="0" smtClean="0">
                <a:cs typeface="Arial" pitchFamily="34" charset="0"/>
              </a:rPr>
              <a:t>	            Teresa Lança  - SCC </a:t>
            </a:r>
            <a:r>
              <a:rPr lang="pt-PT" sz="1600" dirty="0" smtClean="0">
                <a:cs typeface="Arial" pitchFamily="34" charset="0"/>
              </a:rPr>
              <a:t>(Serviço de Conservação das Coleções)</a:t>
            </a:r>
          </a:p>
          <a:p>
            <a:pPr algn="ctr"/>
            <a:endParaRPr lang="pt-PT" sz="16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algn="ctr"/>
            <a:endParaRPr lang="pt-PT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pt-PT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pt-PT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t-PT" dirty="0"/>
          </a:p>
        </p:txBody>
      </p:sp>
      <p:pic>
        <p:nvPicPr>
          <p:cNvPr id="4099" name="Imagem 4" descr="LogoBN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5013176"/>
            <a:ext cx="936104" cy="100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592" y="188640"/>
            <a:ext cx="6671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sz="24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Conservação das coleções cartográficas: 1996-2018</a:t>
            </a:r>
            <a:endParaRPr kumimoji="0" lang="pt-PT" sz="2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5" name="Imagem 4" descr="Portulano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262022" y="1506730"/>
            <a:ext cx="5360144" cy="4020108"/>
          </a:xfrm>
          <a:prstGeom prst="rect">
            <a:avLst/>
          </a:prstGeom>
        </p:spPr>
      </p:pic>
      <p:pic>
        <p:nvPicPr>
          <p:cNvPr id="6" name="Imagem 5" descr="Portulano 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908720"/>
            <a:ext cx="4328029" cy="324602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11560" y="5085184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Acondicionamento da «Carta do Atlântico Norte» em capa especial com </a:t>
            </a:r>
            <a:r>
              <a:rPr lang="pt-PT" i="1" dirty="0" smtClean="0"/>
              <a:t>passe- </a:t>
            </a:r>
            <a:r>
              <a:rPr lang="pt-PT" i="1" dirty="0" err="1" smtClean="0"/>
              <a:t>partout</a:t>
            </a:r>
            <a:r>
              <a:rPr lang="pt-PT" dirty="0" smtClean="0"/>
              <a:t>.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97756" y="188640"/>
            <a:ext cx="6671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sz="24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Conservação das coleções cartográficas: 1996-2018</a:t>
            </a:r>
            <a:endParaRPr kumimoji="0" lang="pt-PT" sz="2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12" name="Imagem 11" descr="0 001c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t="17370" b="13151"/>
          <a:stretch>
            <a:fillRect/>
          </a:stretch>
        </p:blipFill>
        <p:spPr>
          <a:xfrm>
            <a:off x="467544" y="980728"/>
            <a:ext cx="6080224" cy="3168352"/>
          </a:xfrm>
          <a:prstGeom prst="rect">
            <a:avLst/>
          </a:prstGeom>
        </p:spPr>
      </p:pic>
      <p:pic>
        <p:nvPicPr>
          <p:cNvPr id="15" name="Imagem 14" descr="0 001b.jpg"/>
          <p:cNvPicPr>
            <a:picLocks noChangeAspect="1"/>
          </p:cNvPicPr>
          <p:nvPr/>
        </p:nvPicPr>
        <p:blipFill>
          <a:blip r:embed="rId3" cstate="print">
            <a:lum/>
          </a:blip>
          <a:srcRect r="17391"/>
          <a:stretch>
            <a:fillRect/>
          </a:stretch>
        </p:blipFill>
        <p:spPr>
          <a:xfrm>
            <a:off x="4499992" y="2564904"/>
            <a:ext cx="4200468" cy="3813557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611560" y="551723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Mapa seccionado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83568" y="260648"/>
            <a:ext cx="6671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sz="24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Conservação das coleções cartográficas: 1996-2018</a:t>
            </a:r>
            <a:endParaRPr kumimoji="0" lang="pt-PT" sz="2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8" name="Imagem 7" descr="a_001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l="11997" t="3352" r="13829" b="2778"/>
          <a:stretch>
            <a:fillRect/>
          </a:stretch>
        </p:blipFill>
        <p:spPr>
          <a:xfrm rot="16200000">
            <a:off x="404079" y="1116201"/>
            <a:ext cx="5328592" cy="5057644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940152" y="4509120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Encadernação em pergaminho que apresenta deformações provocadas pelas oscilações de Humidade Relativa e Temperatura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97756" y="188640"/>
            <a:ext cx="6671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sz="24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Conservação das coleções cartográficas: 1996-2018</a:t>
            </a:r>
            <a:endParaRPr kumimoji="0" lang="pt-PT" sz="2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3" name="Imagem 2" descr="012.JPG"/>
          <p:cNvPicPr>
            <a:picLocks noChangeAspect="1"/>
          </p:cNvPicPr>
          <p:nvPr/>
        </p:nvPicPr>
        <p:blipFill>
          <a:blip r:embed="rId2" cstate="print"/>
          <a:srcRect l="25824" t="42650" r="25824" b="18500"/>
          <a:stretch>
            <a:fillRect/>
          </a:stretch>
        </p:blipFill>
        <p:spPr>
          <a:xfrm>
            <a:off x="1115615" y="1268760"/>
            <a:ext cx="2872535" cy="2952328"/>
          </a:xfrm>
          <a:prstGeom prst="rect">
            <a:avLst/>
          </a:prstGeom>
        </p:spPr>
      </p:pic>
      <p:pic>
        <p:nvPicPr>
          <p:cNvPr id="4" name="Imagem 3" descr="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980728"/>
            <a:ext cx="4083918" cy="544522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55576" y="4725144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Encadernação  partida - pormenor de preenchimento de lacuna na zona do festo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97756" y="188640"/>
            <a:ext cx="6671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sz="24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Conservação das coleções cartográficas: 1996-2018</a:t>
            </a:r>
            <a:endParaRPr kumimoji="0" lang="pt-PT" sz="2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3" name="Imagem 2" descr="0 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64904"/>
            <a:ext cx="4630365" cy="394365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364088" y="5805264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Pormenor da lombada antes e depois da intervenção de C&amp;R </a:t>
            </a:r>
            <a:endParaRPr lang="pt-PT" dirty="0"/>
          </a:p>
        </p:txBody>
      </p:sp>
      <p:pic>
        <p:nvPicPr>
          <p:cNvPr id="6" name="Imagem 5" descr="IMG_7371.jpg"/>
          <p:cNvPicPr>
            <a:picLocks noChangeAspect="1"/>
          </p:cNvPicPr>
          <p:nvPr/>
        </p:nvPicPr>
        <p:blipFill>
          <a:blip r:embed="rId3" cstate="print"/>
          <a:srcRect l="31308" t="23481" b="39993"/>
          <a:stretch>
            <a:fillRect/>
          </a:stretch>
        </p:blipFill>
        <p:spPr>
          <a:xfrm>
            <a:off x="4139952" y="836712"/>
            <a:ext cx="4671971" cy="1656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97756" y="188640"/>
            <a:ext cx="6671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sz="2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Arial" pitchFamily="34" charset="0"/>
              </a:rPr>
              <a:t>Conservação das coleções cartográficas: 1996-2018</a:t>
            </a:r>
            <a:endParaRPr kumimoji="0" lang="pt-PT" sz="24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pic>
        <p:nvPicPr>
          <p:cNvPr id="9" name="Imagem 8" descr="Portulano 029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l="19490" r="6092"/>
          <a:stretch>
            <a:fillRect/>
          </a:stretch>
        </p:blipFill>
        <p:spPr>
          <a:xfrm>
            <a:off x="3419872" y="1052736"/>
            <a:ext cx="5215774" cy="525658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1520" y="5085184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Corpo do livro que apresenta orifícios e lacunas provocadas pela ação de insetos (suporte em papel  de pasta de trapo)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97756" y="188640"/>
            <a:ext cx="6671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sz="2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Arial" pitchFamily="34" charset="0"/>
              </a:rPr>
              <a:t>Conservação das coleções cartográficas: 1996-2018</a:t>
            </a:r>
            <a:endParaRPr kumimoji="0" lang="pt-PT" sz="24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pic>
        <p:nvPicPr>
          <p:cNvPr id="10" name="Imagem 9" descr="DSC04249.JPG"/>
          <p:cNvPicPr>
            <a:picLocks noChangeAspect="1"/>
          </p:cNvPicPr>
          <p:nvPr/>
        </p:nvPicPr>
        <p:blipFill>
          <a:blip r:embed="rId2" cstate="print"/>
          <a:srcRect l="6698" t="5024" r="6221" b="7058"/>
          <a:stretch>
            <a:fillRect/>
          </a:stretch>
        </p:blipFill>
        <p:spPr>
          <a:xfrm>
            <a:off x="2843808" y="908720"/>
            <a:ext cx="3855514" cy="519011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043608" y="616530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cs typeface="Arial" pitchFamily="34" charset="0"/>
              </a:rPr>
              <a:t>Hidrólise ácida do suporte (suporte em papel de pasta mecânica) </a:t>
            </a:r>
            <a:endParaRPr lang="pt-PT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97756" y="188640"/>
            <a:ext cx="6671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sz="24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Conservação das coleções cartográficas: 1996-2018</a:t>
            </a:r>
            <a:endParaRPr kumimoji="0" lang="pt-PT" sz="2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16" name="Marcador de Posição de Conteúdo 15" descr="DSC04732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4008" y="1700809"/>
            <a:ext cx="4041775" cy="2664296"/>
          </a:xfrm>
        </p:spPr>
      </p:pic>
      <p:pic>
        <p:nvPicPr>
          <p:cNvPr id="17" name="Imagem 16" descr="DSC044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700808"/>
            <a:ext cx="3779912" cy="2690918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683568" y="5013176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Atlas do Visconde de Santarém – obra desmembrada e depois de intervenção de conservação, acondicionada em bolsas de poliéster agrupadas em capas rígidas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97756" y="188640"/>
            <a:ext cx="6671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sz="2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Arial" pitchFamily="34" charset="0"/>
              </a:rPr>
              <a:t>Conservação das coleções cartográficas: 1996-2018</a:t>
            </a:r>
            <a:endParaRPr kumimoji="0" lang="pt-PT" sz="24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755576" y="1052736"/>
          <a:ext cx="7704856" cy="4408264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38524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2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85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800" b="1" kern="1200">
                          <a:latin typeface="Calibri"/>
                          <a:ea typeface="Times New Roman"/>
                          <a:cs typeface="Arial"/>
                        </a:rPr>
                        <a:t>Grandezas </a:t>
                      </a:r>
                      <a:endParaRPr lang="pt-PT" sz="1100" kern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800" b="1" kern="1200">
                          <a:latin typeface="Calibri"/>
                          <a:ea typeface="Times New Roman"/>
                          <a:cs typeface="Arial"/>
                        </a:rPr>
                        <a:t>Valores Aconselhados </a:t>
                      </a:r>
                      <a:endParaRPr lang="pt-PT" sz="1100" kern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5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kern="120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Humidade Relativa</a:t>
                      </a:r>
                      <a:r>
                        <a:rPr lang="pt-PT" sz="2000" b="1" kern="120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endParaRPr lang="pt-PT" sz="1100" kern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kern="120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50-55%, com oscilações de 5%</a:t>
                      </a:r>
                      <a:r>
                        <a:rPr lang="pt-PT" sz="2000" b="1" kern="120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endParaRPr lang="pt-PT" sz="1100" kern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55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kern="120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Temperatura</a:t>
                      </a:r>
                      <a:r>
                        <a:rPr lang="pt-PT" sz="2000" b="1" kern="120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endParaRPr lang="pt-PT" sz="1100" kern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kern="120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18º-20ºC, com oscilações de 2ºC</a:t>
                      </a:r>
                      <a:r>
                        <a:rPr lang="pt-PT" sz="2000" b="1" kern="120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endParaRPr lang="pt-PT" sz="1100" kern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55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kern="120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Luz ( sem radiações ultravioletas e infravermelhos)</a:t>
                      </a:r>
                      <a:r>
                        <a:rPr lang="pt-PT" sz="2000" b="1" kern="120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endParaRPr lang="pt-PT" sz="1100" kern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50 lux</a:t>
                      </a:r>
                      <a:r>
                        <a:rPr lang="pt-PT" sz="2000" b="1" i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endParaRPr lang="pt-PT" sz="1100" kern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755576" y="5949280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Nota: No caso de não se conseguirem atingir ou manter estes valores devem-se evitar as grandes amplitudes de valores.</a:t>
            </a:r>
            <a:endParaRPr lang="pt-P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ângulo 7"/>
          <p:cNvSpPr/>
          <p:nvPr/>
        </p:nvSpPr>
        <p:spPr>
          <a:xfrm>
            <a:off x="755576" y="332657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pt-PT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4731917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16832"/>
            <a:ext cx="3843139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ângulo 5"/>
          <p:cNvSpPr/>
          <p:nvPr/>
        </p:nvSpPr>
        <p:spPr>
          <a:xfrm>
            <a:off x="539552" y="548680"/>
            <a:ext cx="8244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t-PT" sz="2400" b="1" dirty="0" smtClean="0">
                <a:latin typeface="+mj-lt"/>
                <a:ea typeface="Calibri" pitchFamily="34" charset="0"/>
                <a:cs typeface="Arial" pitchFamily="34" charset="0"/>
              </a:rPr>
              <a:t>Conservação das coleções cartográficas: 1996-2018</a:t>
            </a:r>
            <a:endParaRPr lang="pt-PT" sz="2400" dirty="0" smtClean="0">
              <a:latin typeface="+mj-lt"/>
              <a:cs typeface="Arial" pitchFamily="34" charset="0"/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1979712" y="5733256"/>
            <a:ext cx="4953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t-PT" b="1" dirty="0" smtClean="0">
                <a:solidFill>
                  <a:prstClr val="black"/>
                </a:solidFill>
                <a:latin typeface="+mj-lt"/>
                <a:ea typeface="Calibri" pitchFamily="34" charset="0"/>
                <a:cs typeface="Arial" pitchFamily="34" charset="0"/>
              </a:rPr>
              <a:t>Aquisição de Mobiliário (1996) </a:t>
            </a:r>
          </a:p>
        </p:txBody>
      </p:sp>
    </p:spTree>
    <p:extLst>
      <p:ext uri="{BB962C8B-B14F-4D97-AF65-F5344CB8AC3E}">
        <p14:creationId xmlns:p14="http://schemas.microsoft.com/office/powerpoint/2010/main" val="113765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28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ângulo 5"/>
          <p:cNvSpPr/>
          <p:nvPr/>
        </p:nvSpPr>
        <p:spPr>
          <a:xfrm>
            <a:off x="467544" y="1844824"/>
            <a:ext cx="83529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9966"/>
              </a:buClr>
            </a:pPr>
            <a:r>
              <a:rPr lang="pt-PT" sz="2400" b="1" dirty="0" smtClean="0">
                <a:cs typeface="Arial" pitchFamily="34" charset="0"/>
              </a:rPr>
              <a:t>SUMÁRIO</a:t>
            </a:r>
          </a:p>
          <a:p>
            <a:pPr algn="ctr">
              <a:buClr>
                <a:srgbClr val="FF9966"/>
              </a:buClr>
            </a:pPr>
            <a:endParaRPr lang="pt-PT" sz="2400" b="1" dirty="0" smtClean="0">
              <a:cs typeface="Arial" pitchFamily="34" charset="0"/>
            </a:endParaRPr>
          </a:p>
          <a:p>
            <a:pPr marL="342900" indent="-342900">
              <a:buClr>
                <a:srgbClr val="FF9966"/>
              </a:buClr>
              <a:buFont typeface="Wingdings" pitchFamily="2" charset="2"/>
              <a:buChar char="Ø"/>
            </a:pPr>
            <a:r>
              <a:rPr lang="pt-PT" sz="2400" b="1" dirty="0" smtClean="0">
                <a:cs typeface="Arial" pitchFamily="34" charset="0"/>
              </a:rPr>
              <a:t>Organização física da coleção de documentos cartográficos até 1996</a:t>
            </a:r>
          </a:p>
          <a:p>
            <a:pPr marL="342900" indent="-342900">
              <a:buClr>
                <a:srgbClr val="FF9966"/>
              </a:buClr>
              <a:buFont typeface="Wingdings" pitchFamily="2" charset="2"/>
              <a:buChar char="Ø"/>
            </a:pPr>
            <a:endParaRPr lang="pt-PT" sz="2400" b="1" dirty="0" smtClean="0">
              <a:ea typeface="Calibri" pitchFamily="34" charset="0"/>
              <a:cs typeface="Arial" pitchFamily="34" charset="0"/>
            </a:endParaRPr>
          </a:p>
          <a:p>
            <a:pPr marL="342900" indent="-342900">
              <a:buClr>
                <a:srgbClr val="FF9966"/>
              </a:buClr>
              <a:buFont typeface="Wingdings" pitchFamily="2" charset="2"/>
              <a:buChar char="Ø"/>
            </a:pPr>
            <a:r>
              <a:rPr lang="pt-PT" sz="2400" b="1" dirty="0" smtClean="0">
                <a:ea typeface="Calibri" pitchFamily="34" charset="0"/>
                <a:cs typeface="Arial" pitchFamily="34" charset="0"/>
              </a:rPr>
              <a:t>Conservação das coleções cartográficas: 1996-2018</a:t>
            </a:r>
          </a:p>
          <a:p>
            <a:pPr marL="342900" indent="-342900">
              <a:buClr>
                <a:srgbClr val="FF9966"/>
              </a:buClr>
              <a:buFont typeface="Wingdings" pitchFamily="2" charset="2"/>
              <a:buChar char="Ø"/>
            </a:pPr>
            <a:endParaRPr lang="pt-PT" sz="2400" dirty="0" smtClean="0">
              <a:cs typeface="Arial" pitchFamily="34" charset="0"/>
            </a:endParaRPr>
          </a:p>
          <a:p>
            <a:pPr marL="342900" indent="-342900">
              <a:buClr>
                <a:srgbClr val="FF9966"/>
              </a:buClr>
              <a:buFont typeface="Wingdings" pitchFamily="2" charset="2"/>
              <a:buChar char="Ø"/>
            </a:pPr>
            <a:r>
              <a:rPr lang="pt-PT" sz="2400" b="1" dirty="0" smtClean="0">
                <a:cs typeface="Arial" pitchFamily="34" charset="0"/>
              </a:rPr>
              <a:t>Novo espaço de depósito: 2013</a:t>
            </a:r>
          </a:p>
          <a:p>
            <a:pPr marL="342900" indent="-342900">
              <a:buClr>
                <a:srgbClr val="FF9966"/>
              </a:buClr>
              <a:buFont typeface="Wingdings" pitchFamily="2" charset="2"/>
              <a:buChar char="Ø"/>
            </a:pPr>
            <a:endParaRPr lang="pt-PT" sz="2400" b="1" dirty="0" smtClean="0">
              <a:cs typeface="Arial" pitchFamily="34" charset="0"/>
            </a:endParaRPr>
          </a:p>
          <a:p>
            <a:pPr marL="342900" indent="-342900">
              <a:buClr>
                <a:srgbClr val="FF9966"/>
              </a:buClr>
              <a:buFont typeface="Wingdings" pitchFamily="2" charset="2"/>
              <a:buChar char="Ø"/>
            </a:pPr>
            <a:r>
              <a:rPr lang="pt-PT" sz="2400" b="1" dirty="0" smtClean="0">
                <a:cs typeface="Arial" pitchFamily="34" charset="0"/>
              </a:rPr>
              <a:t>Casa Forte: 2016</a:t>
            </a:r>
          </a:p>
          <a:p>
            <a:pPr marL="342900" indent="-342900">
              <a:buClr>
                <a:srgbClr val="FF9966"/>
              </a:buClr>
              <a:buAutoNum type="arabicParenR"/>
            </a:pPr>
            <a:endParaRPr lang="pt-P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3528" y="1700808"/>
            <a:ext cx="8553995" cy="3892272"/>
            <a:chOff x="395536" y="1340768"/>
            <a:chExt cx="8553995" cy="389227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1340768"/>
              <a:ext cx="2592288" cy="3804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28184" y="1412776"/>
              <a:ext cx="2721347" cy="3816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upo 12"/>
            <p:cNvGrpSpPr/>
            <p:nvPr/>
          </p:nvGrpSpPr>
          <p:grpSpPr>
            <a:xfrm>
              <a:off x="3195544" y="1340768"/>
              <a:ext cx="2892322" cy="3892272"/>
              <a:chOff x="3195544" y="1340768"/>
              <a:chExt cx="2892322" cy="3892272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195544" y="1340768"/>
                <a:ext cx="2892322" cy="2016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203848" y="3356992"/>
                <a:ext cx="2848252" cy="1876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1" name="Rectângulo 10"/>
          <p:cNvSpPr/>
          <p:nvPr/>
        </p:nvSpPr>
        <p:spPr>
          <a:xfrm>
            <a:off x="1547664" y="5805264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b="1" dirty="0" smtClean="0">
                <a:ea typeface="Calibri" pitchFamily="34" charset="0"/>
                <a:cs typeface="Arial" pitchFamily="34" charset="0"/>
              </a:rPr>
              <a:t>Acondicionamentos realizados na Área da Cartografia - Atlas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69764" y="188640"/>
            <a:ext cx="6671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sz="2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Arial" pitchFamily="34" charset="0"/>
              </a:rPr>
              <a:t>Conservação das coleções cartográficas: 1996-2018</a:t>
            </a:r>
            <a:endParaRPr kumimoji="0" lang="pt-PT" sz="24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1619672" y="6021288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b="1" dirty="0" smtClean="0">
                <a:ea typeface="Calibri" pitchFamily="34" charset="0"/>
                <a:cs typeface="Arial" pitchFamily="34" charset="0"/>
              </a:rPr>
              <a:t>Bolsa de poliéster e cartão </a:t>
            </a:r>
            <a:r>
              <a:rPr lang="pt-PT" b="1" i="1" dirty="0" err="1" smtClean="0">
                <a:ea typeface="Calibri" pitchFamily="34" charset="0"/>
                <a:cs typeface="Arial" pitchFamily="34" charset="0"/>
              </a:rPr>
              <a:t>acid</a:t>
            </a:r>
            <a:r>
              <a:rPr lang="pt-PT" b="1" i="1" dirty="0" smtClean="0">
                <a:ea typeface="Calibri" pitchFamily="34" charset="0"/>
                <a:cs typeface="Arial" pitchFamily="34" charset="0"/>
              </a:rPr>
              <a:t> free </a:t>
            </a:r>
            <a:r>
              <a:rPr lang="pt-PT" b="1" dirty="0" smtClean="0">
                <a:ea typeface="Calibri" pitchFamily="34" charset="0"/>
                <a:cs typeface="Arial" pitchFamily="34" charset="0"/>
              </a:rPr>
              <a:t>- mapas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52736"/>
            <a:ext cx="6733514" cy="488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97756" y="188640"/>
            <a:ext cx="6671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sz="24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Conservação das coleções cartográficas: 1996-2018</a:t>
            </a:r>
            <a:endParaRPr kumimoji="0" lang="pt-PT" sz="2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755576" y="5934670"/>
            <a:ext cx="7798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b="1" dirty="0" smtClean="0">
                <a:ea typeface="Calibri" pitchFamily="34" charset="0"/>
                <a:cs typeface="Arial" pitchFamily="34" charset="0"/>
              </a:rPr>
              <a:t>Acondicionamentos em bolsa de poliéster com seladora a quente - mapas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739831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97756" y="188640"/>
            <a:ext cx="6671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sz="24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Conservação das coleções cartográficas: 1996-2018</a:t>
            </a:r>
            <a:endParaRPr kumimoji="0" lang="pt-PT" sz="2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1619672" y="6021288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b="1" dirty="0" smtClean="0">
                <a:ea typeface="Calibri" pitchFamily="34" charset="0"/>
                <a:cs typeface="Arial" pitchFamily="34" charset="0"/>
              </a:rPr>
              <a:t>Bolsa de poliéster 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97756" y="188640"/>
            <a:ext cx="6671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sz="24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Conservação das coleções cartográficas: 1996-2018</a:t>
            </a:r>
            <a:endParaRPr kumimoji="0" lang="pt-PT" sz="2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827584" y="1124744"/>
            <a:ext cx="7560840" cy="4680520"/>
            <a:chOff x="683568" y="404664"/>
            <a:chExt cx="7944076" cy="496855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3568" y="404664"/>
              <a:ext cx="3765008" cy="4952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98910" y="404664"/>
              <a:ext cx="4228734" cy="4968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467544" y="1268760"/>
            <a:ext cx="8352928" cy="5256584"/>
            <a:chOff x="467544" y="737320"/>
            <a:chExt cx="8352928" cy="543954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48064" y="1529408"/>
              <a:ext cx="3672408" cy="4647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Grupo 11"/>
            <p:cNvGrpSpPr/>
            <p:nvPr/>
          </p:nvGrpSpPr>
          <p:grpSpPr>
            <a:xfrm>
              <a:off x="467544" y="737320"/>
              <a:ext cx="5832648" cy="4766859"/>
              <a:chOff x="467544" y="737320"/>
              <a:chExt cx="5832648" cy="4766859"/>
            </a:xfrm>
          </p:grpSpPr>
          <p:pic>
            <p:nvPicPr>
              <p:cNvPr id="15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43808" y="1385392"/>
                <a:ext cx="3456384" cy="4118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67544" y="737320"/>
                <a:ext cx="2952328" cy="3565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6" name="Rectângulo 15"/>
          <p:cNvSpPr/>
          <p:nvPr/>
        </p:nvSpPr>
        <p:spPr>
          <a:xfrm>
            <a:off x="3398518" y="980728"/>
            <a:ext cx="53895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b="1" dirty="0" smtClean="0">
                <a:ea typeface="Calibri" pitchFamily="34" charset="0"/>
                <a:cs typeface="Arial" pitchFamily="34" charset="0"/>
              </a:rPr>
              <a:t>Capas simples em cartão de pH neutro para diversos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pt-PT" b="1" dirty="0" smtClean="0">
                <a:ea typeface="Calibri" pitchFamily="34" charset="0"/>
                <a:cs typeface="Arial" pitchFamily="34" charset="0"/>
              </a:rPr>
              <a:t> tamanhos de mapas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897756" y="188640"/>
            <a:ext cx="6671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sz="24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Conservação das coleções cartográficas: 1996-2018</a:t>
            </a:r>
            <a:endParaRPr kumimoji="0" lang="pt-PT" sz="2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Documents and Settings\mfeijao\Ambiente de trabalho\FOTOS_ BNP_ACTUAIS\Enroladas\Fig2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3672408" cy="4896544"/>
          </a:xfrm>
          <a:prstGeom prst="rect">
            <a:avLst/>
          </a:prstGeom>
          <a:noFill/>
        </p:spPr>
      </p:pic>
      <p:pic>
        <p:nvPicPr>
          <p:cNvPr id="6" name="Picture 2" descr="D:\Documents and Settings\mfeijao\Ambiente de trabalho\FOTOS_ BNP_ACTUAIS\Enroladas\Fig2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8150" y="1484784"/>
            <a:ext cx="3672408" cy="4896544"/>
          </a:xfrm>
          <a:prstGeom prst="rect">
            <a:avLst/>
          </a:prstGeom>
          <a:noFill/>
        </p:spPr>
      </p:pic>
      <p:sp>
        <p:nvSpPr>
          <p:cNvPr id="7" name="Rectângulo 6"/>
          <p:cNvSpPr/>
          <p:nvPr/>
        </p:nvSpPr>
        <p:spPr>
          <a:xfrm>
            <a:off x="371670" y="836712"/>
            <a:ext cx="8206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b="1" dirty="0" smtClean="0">
                <a:ea typeface="Calibri" pitchFamily="34" charset="0"/>
                <a:cs typeface="Arial" pitchFamily="34" charset="0"/>
              </a:rPr>
              <a:t>Acondicionamentos em rolo em materiais </a:t>
            </a:r>
            <a:r>
              <a:rPr lang="pt-PT" b="1" i="1" dirty="0" err="1" smtClean="0">
                <a:ea typeface="Calibri" pitchFamily="34" charset="0"/>
                <a:cs typeface="Arial" pitchFamily="34" charset="0"/>
              </a:rPr>
              <a:t>acid</a:t>
            </a:r>
            <a:r>
              <a:rPr lang="pt-PT" b="1" i="1" dirty="0" smtClean="0">
                <a:ea typeface="Calibri" pitchFamily="34" charset="0"/>
                <a:cs typeface="Arial" pitchFamily="34" charset="0"/>
              </a:rPr>
              <a:t> free </a:t>
            </a:r>
            <a:r>
              <a:rPr lang="pt-PT" b="1" dirty="0" smtClean="0">
                <a:ea typeface="Calibri" pitchFamily="34" charset="0"/>
                <a:cs typeface="Arial" pitchFamily="34" charset="0"/>
              </a:rPr>
              <a:t>para mapas de grande dimensão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97756" y="188640"/>
            <a:ext cx="6671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sz="24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Conservação das coleções cartográficas: 1996-2018</a:t>
            </a:r>
            <a:endParaRPr kumimoji="0" lang="pt-PT" sz="2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97756" y="188640"/>
            <a:ext cx="6671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sz="24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Conservação das coleções cartográficas: 1996-2018</a:t>
            </a:r>
            <a:endParaRPr kumimoji="0" lang="pt-PT" sz="2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539552" y="908720"/>
            <a:ext cx="12576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600" b="1" dirty="0" smtClean="0">
                <a:cs typeface="Arial" pitchFamily="34" charset="0"/>
              </a:rPr>
              <a:t>Digitalização</a:t>
            </a:r>
            <a:endParaRPr lang="pt-PT" sz="1600" dirty="0">
              <a:cs typeface="Arial" pitchFamily="34" charset="0"/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2627784" y="234888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endParaRPr lang="pt-PT" b="1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8167225" cy="236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5"/>
          <p:cNvGrpSpPr/>
          <p:nvPr/>
        </p:nvGrpSpPr>
        <p:grpSpPr>
          <a:xfrm>
            <a:off x="539552" y="3501008"/>
            <a:ext cx="8136904" cy="1584176"/>
            <a:chOff x="395536" y="3501008"/>
            <a:chExt cx="8280920" cy="1584176"/>
          </a:xfrm>
        </p:grpSpPr>
        <p:sp>
          <p:nvSpPr>
            <p:cNvPr id="11" name="Rectângulo 10"/>
            <p:cNvSpPr/>
            <p:nvPr/>
          </p:nvSpPr>
          <p:spPr>
            <a:xfrm>
              <a:off x="395536" y="4581128"/>
              <a:ext cx="8280920" cy="50405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C49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b="1" dirty="0" smtClean="0">
                <a:solidFill>
                  <a:srgbClr val="A47D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pt-PT" b="1" dirty="0" smtClean="0">
                  <a:solidFill>
                    <a:srgbClr val="A47D00"/>
                  </a:solidFill>
                  <a:cs typeface="Arial" pitchFamily="34" charset="0"/>
                </a:rPr>
                <a:t>Encontram-se digitalizados 2 291 títulos que correspondem a 20 289  imagens</a:t>
              </a:r>
            </a:p>
            <a:p>
              <a:pPr algn="ctr"/>
              <a:endParaRPr lang="pt-PT" dirty="0"/>
            </a:p>
          </p:txBody>
        </p:sp>
        <p:sp>
          <p:nvSpPr>
            <p:cNvPr id="15" name="Seta curvada à esquerda 14"/>
            <p:cNvSpPr/>
            <p:nvPr/>
          </p:nvSpPr>
          <p:spPr>
            <a:xfrm>
              <a:off x="7524328" y="3501008"/>
              <a:ext cx="576064" cy="1224136"/>
            </a:xfrm>
            <a:prstGeom prst="curvedLeftArrow">
              <a:avLst/>
            </a:prstGeom>
            <a:solidFill>
              <a:srgbClr val="C49500"/>
            </a:solidFill>
            <a:ln>
              <a:solidFill>
                <a:srgbClr val="C49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20688"/>
          </a:xfrm>
        </p:spPr>
        <p:txBody>
          <a:bodyPr>
            <a:normAutofit/>
          </a:bodyPr>
          <a:lstStyle/>
          <a:p>
            <a:pPr algn="l"/>
            <a:r>
              <a:rPr lang="pt-PT" sz="2400" b="1" dirty="0" smtClean="0">
                <a:cs typeface="Arial" pitchFamily="34" charset="0"/>
              </a:rPr>
              <a:t>Novo espaço de depósito </a:t>
            </a:r>
            <a:endParaRPr lang="pt-PT" sz="1800" dirty="0">
              <a:cs typeface="Arial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211521" y="1124744"/>
            <a:ext cx="8680959" cy="5401073"/>
            <a:chOff x="-40819" y="342826"/>
            <a:chExt cx="8859084" cy="509442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40819" y="342826"/>
              <a:ext cx="4286828" cy="5094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82618" y="349250"/>
              <a:ext cx="4335647" cy="506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ângulo 7"/>
          <p:cNvSpPr/>
          <p:nvPr/>
        </p:nvSpPr>
        <p:spPr>
          <a:xfrm>
            <a:off x="5076056" y="764704"/>
            <a:ext cx="3585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cs typeface="Arial" pitchFamily="34" charset="0"/>
              </a:rPr>
              <a:t>Transferência das coleções em 2013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539552" y="1340768"/>
            <a:ext cx="8136904" cy="5314796"/>
            <a:chOff x="539552" y="404664"/>
            <a:chExt cx="8136904" cy="531479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9552" y="404664"/>
              <a:ext cx="3926442" cy="5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88024" y="404664"/>
              <a:ext cx="3888432" cy="5314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20688"/>
          </a:xfrm>
        </p:spPr>
        <p:txBody>
          <a:bodyPr>
            <a:normAutofit/>
          </a:bodyPr>
          <a:lstStyle/>
          <a:p>
            <a:pPr algn="l"/>
            <a:r>
              <a:rPr lang="pt-PT" sz="2400" b="1" dirty="0" smtClean="0">
                <a:latin typeface="+mn-lt"/>
                <a:cs typeface="Arial" pitchFamily="34" charset="0"/>
              </a:rPr>
              <a:t>Novo espaço de depósito</a:t>
            </a:r>
            <a:endParaRPr lang="pt-PT" sz="2400" dirty="0">
              <a:latin typeface="+mn-lt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084168" y="83671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 smtClean="0"/>
              <a:t>Atlas</a:t>
            </a:r>
            <a:endParaRPr lang="pt-P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61814"/>
            <a:ext cx="4104456" cy="232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4"/>
            <a:ext cx="410445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05064"/>
            <a:ext cx="4176464" cy="250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954" y="4005064"/>
            <a:ext cx="4153046" cy="247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20688"/>
          </a:xfrm>
        </p:spPr>
        <p:txBody>
          <a:bodyPr>
            <a:normAutofit/>
          </a:bodyPr>
          <a:lstStyle/>
          <a:p>
            <a:pPr algn="l"/>
            <a:r>
              <a:rPr lang="pt-PT" sz="2400" b="1" dirty="0" smtClean="0">
                <a:latin typeface="+mn-lt"/>
                <a:cs typeface="Arial" pitchFamily="34" charset="0"/>
              </a:rPr>
              <a:t>Novo espaço de depósito</a:t>
            </a:r>
            <a:endParaRPr lang="pt-PT" sz="2400" dirty="0">
              <a:latin typeface="+mn-lt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588224" y="90872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 smtClean="0"/>
              <a:t>Mapas</a:t>
            </a:r>
            <a:endParaRPr lang="pt-P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51520" y="165557"/>
            <a:ext cx="8676456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PT" sz="2300" b="1" dirty="0" smtClean="0">
                <a:cs typeface="Arial" pitchFamily="34" charset="0"/>
              </a:rPr>
              <a:t> Organização física da coleção de documentos cartográficos até 1996</a:t>
            </a:r>
            <a:endParaRPr lang="pt-PT" sz="2300" dirty="0" smtClean="0"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645024"/>
            <a:ext cx="4270680" cy="2744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417646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ângulo 8"/>
          <p:cNvSpPr/>
          <p:nvPr/>
        </p:nvSpPr>
        <p:spPr>
          <a:xfrm>
            <a:off x="1750315" y="4509120"/>
            <a:ext cx="2344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b="1" dirty="0" smtClean="0">
                <a:cs typeface="Arial" pitchFamily="34" charset="0"/>
              </a:rPr>
              <a:t>Depósito das coleções </a:t>
            </a:r>
          </a:p>
        </p:txBody>
      </p:sp>
      <p:sp>
        <p:nvSpPr>
          <p:cNvPr id="10" name="Rectângulo 9"/>
          <p:cNvSpPr/>
          <p:nvPr/>
        </p:nvSpPr>
        <p:spPr>
          <a:xfrm>
            <a:off x="5220072" y="1844824"/>
            <a:ext cx="1788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cs typeface="Arial" pitchFamily="34" charset="0"/>
              </a:rPr>
              <a:t>Área de trabalho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836712"/>
            <a:ext cx="6333274" cy="557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20688"/>
          </a:xfrm>
        </p:spPr>
        <p:txBody>
          <a:bodyPr>
            <a:normAutofit/>
          </a:bodyPr>
          <a:lstStyle/>
          <a:p>
            <a:pPr algn="l"/>
            <a:r>
              <a:rPr lang="pt-PT" sz="2400" b="1" dirty="0" smtClean="0">
                <a:latin typeface="+mn-lt"/>
                <a:cs typeface="Arial" pitchFamily="34" charset="0"/>
              </a:rPr>
              <a:t>Novo espaço de depósito</a:t>
            </a:r>
            <a:endParaRPr lang="pt-PT" sz="2400" dirty="0">
              <a:latin typeface="+mn-lt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9512" y="558924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Mapas de grandes </a:t>
            </a:r>
          </a:p>
          <a:p>
            <a:r>
              <a:rPr lang="pt-PT" b="1" dirty="0" smtClean="0"/>
              <a:t>dimensões</a:t>
            </a:r>
            <a:endParaRPr lang="pt-P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7412"/>
            <a:ext cx="5832648" cy="572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20688"/>
          </a:xfrm>
        </p:spPr>
        <p:txBody>
          <a:bodyPr>
            <a:normAutofit/>
          </a:bodyPr>
          <a:lstStyle/>
          <a:p>
            <a:pPr algn="l"/>
            <a:r>
              <a:rPr lang="pt-PT" sz="2400" b="1" dirty="0" smtClean="0">
                <a:latin typeface="+mn-lt"/>
                <a:cs typeface="Arial" pitchFamily="34" charset="0"/>
              </a:rPr>
              <a:t>Novo espaço de depósito</a:t>
            </a:r>
            <a:endParaRPr lang="pt-PT" sz="2400" dirty="0">
              <a:latin typeface="+mn-lt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660232" y="623731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 smtClean="0"/>
              <a:t>Mapas parietais</a:t>
            </a:r>
            <a:endParaRPr lang="pt-P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51520" y="815807"/>
            <a:ext cx="889248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pt-PT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pt-PT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pt-PT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pt-PT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pt-PT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pt-PT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1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PT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1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PT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2" algn="just" fontAlgn="base">
              <a:spcBef>
                <a:spcPct val="0"/>
              </a:spcBef>
              <a:spcAft>
                <a:spcPct val="0"/>
              </a:spcAft>
            </a:pPr>
            <a:endParaRPr lang="pt-PT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PT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     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lang="pt-PT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pt-PT" b="1" i="0" u="none" strike="noStrike" cap="none" normalizeH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lang="pt-PT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293096"/>
            <a:ext cx="385864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052736"/>
            <a:ext cx="359510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76872"/>
            <a:ext cx="4394288" cy="247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620688"/>
          </a:xfrm>
        </p:spPr>
        <p:txBody>
          <a:bodyPr>
            <a:normAutofit/>
          </a:bodyPr>
          <a:lstStyle/>
          <a:p>
            <a:pPr algn="l"/>
            <a:r>
              <a:rPr lang="pt-PT" sz="2400" b="1" dirty="0" smtClean="0">
                <a:latin typeface="+mn-lt"/>
                <a:cs typeface="Arial" pitchFamily="34" charset="0"/>
              </a:rPr>
              <a:t>Novo espaço de depósito</a:t>
            </a:r>
            <a:endParaRPr lang="pt-PT" sz="2400" dirty="0">
              <a:latin typeface="+mn-lt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76056" y="537321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Séries cartográficas (antes e depois)</a:t>
            </a:r>
            <a:endParaRPr lang="pt-PT" b="1" dirty="0"/>
          </a:p>
        </p:txBody>
      </p:sp>
      <p:sp>
        <p:nvSpPr>
          <p:cNvPr id="9" name="Seta para a esquerda e para cima 8"/>
          <p:cNvSpPr/>
          <p:nvPr/>
        </p:nvSpPr>
        <p:spPr>
          <a:xfrm rot="16200000">
            <a:off x="4031940" y="1304764"/>
            <a:ext cx="1152128" cy="792088"/>
          </a:xfrm>
          <a:prstGeom prst="leftUpArrow">
            <a:avLst>
              <a:gd name="adj1" fmla="val 9860"/>
              <a:gd name="adj2" fmla="val 25000"/>
              <a:gd name="adj3" fmla="val 25000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Seta para a esquerda e para cima 10"/>
          <p:cNvSpPr/>
          <p:nvPr/>
        </p:nvSpPr>
        <p:spPr>
          <a:xfrm>
            <a:off x="4355976" y="4725144"/>
            <a:ext cx="720080" cy="1296144"/>
          </a:xfrm>
          <a:prstGeom prst="leftUpArrow">
            <a:avLst>
              <a:gd name="adj1" fmla="val 9860"/>
              <a:gd name="adj2" fmla="val 35409"/>
              <a:gd name="adj3" fmla="val 25000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ângulo 5"/>
          <p:cNvSpPr/>
          <p:nvPr/>
        </p:nvSpPr>
        <p:spPr>
          <a:xfrm>
            <a:off x="611560" y="548680"/>
            <a:ext cx="46787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2400" b="1" dirty="0" smtClean="0">
                <a:ea typeface="Calibri" pitchFamily="34" charset="0"/>
                <a:cs typeface="Arial" pitchFamily="34" charset="0"/>
              </a:rPr>
              <a:t>Casa Forte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340768"/>
            <a:ext cx="5112568" cy="521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ângulo 3"/>
          <p:cNvSpPr/>
          <p:nvPr/>
        </p:nvSpPr>
        <p:spPr>
          <a:xfrm>
            <a:off x="611560" y="980728"/>
            <a:ext cx="5279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cs typeface="Arial" pitchFamily="34" charset="0"/>
              </a:rPr>
              <a:t>Transferência dos documentos mais valiosos em 2016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28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ângulo 4"/>
          <p:cNvSpPr/>
          <p:nvPr/>
        </p:nvSpPr>
        <p:spPr>
          <a:xfrm>
            <a:off x="251520" y="1412776"/>
            <a:ext cx="842493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PT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t-PT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t-PT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t-PT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2800" b="1" dirty="0" smtClean="0">
                <a:cs typeface="Arial" pitchFamily="34" charset="0"/>
              </a:rPr>
              <a:t>Muito Obrigada</a:t>
            </a:r>
          </a:p>
          <a:p>
            <a:pPr algn="ctr"/>
            <a:endParaRPr lang="pt-PT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dirty="0" smtClean="0">
                <a:cs typeface="Arial" pitchFamily="34" charset="0"/>
              </a:rPr>
              <a:t>Mª Joaquina Esteves Feijão (Área de Cartografia e Iconografia)  </a:t>
            </a:r>
            <a:r>
              <a:rPr lang="pt-PT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hlinkClick r:id="rId3"/>
              </a:rPr>
              <a:t>mfeijao@bnportugal.pt</a:t>
            </a:r>
            <a:r>
              <a:rPr lang="pt-PT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</a:p>
          <a:p>
            <a:pPr algn="ctr"/>
            <a:endParaRPr lang="pt-PT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endParaRPr lang="pt-PT" dirty="0" smtClean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algn="ctr"/>
            <a:r>
              <a:rPr lang="pt-PT" dirty="0" smtClean="0">
                <a:cs typeface="Arial" pitchFamily="34" charset="0"/>
              </a:rPr>
              <a:t>Teresa Lança Ruivo (Serviço de Conservação das Coleções) </a:t>
            </a:r>
            <a:r>
              <a:rPr lang="pt-PT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hlinkClick r:id="rId4"/>
              </a:rPr>
              <a:t>tlanca@bnportugal.pt</a:t>
            </a:r>
            <a:r>
              <a:rPr lang="pt-PT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endParaRPr lang="pt-PT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r>
              <a:rPr lang="pt-PT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PT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pt-PT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pt-PT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pt-PT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pt-PT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t-PT" dirty="0"/>
          </a:p>
        </p:txBody>
      </p:sp>
      <p:pic>
        <p:nvPicPr>
          <p:cNvPr id="4099" name="Imagem 4" descr="LogoBN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5373216"/>
            <a:ext cx="936104" cy="100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84784"/>
            <a:ext cx="623401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ângulo 4"/>
          <p:cNvSpPr/>
          <p:nvPr/>
        </p:nvSpPr>
        <p:spPr>
          <a:xfrm>
            <a:off x="5364088" y="908720"/>
            <a:ext cx="2403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cs typeface="Arial" pitchFamily="34" charset="0"/>
              </a:rPr>
              <a:t>Volumes encadernados</a:t>
            </a:r>
            <a:endParaRPr lang="pt-PT" b="1" dirty="0"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51520" y="165557"/>
            <a:ext cx="8676456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PT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300" b="1" dirty="0" smtClean="0">
                <a:cs typeface="Arial" pitchFamily="34" charset="0"/>
              </a:rPr>
              <a:t>Organização física da coleção de documentos cartográficos até 1996</a:t>
            </a:r>
            <a:endParaRPr lang="pt-PT" sz="2300" dirty="0" smtClean="0"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206" y="1988840"/>
            <a:ext cx="852754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512" y="165557"/>
            <a:ext cx="8676456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PT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300" b="1" dirty="0" smtClean="0">
                <a:cs typeface="Arial" pitchFamily="34" charset="0"/>
              </a:rPr>
              <a:t>Organização física da coleção de documentos cartográficos até 1996</a:t>
            </a:r>
            <a:endParaRPr lang="pt-PT" sz="2300" dirty="0" smtClean="0"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572000" y="119675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Arquivadores horizontais para mapas</a:t>
            </a:r>
            <a:endParaRPr lang="pt-P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mfeijao\Ambiente de trabalho\Fotos BN Antigas\Fotos_BNP_A. Verticias\Fig3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420888"/>
            <a:ext cx="4320480" cy="3240360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1340768"/>
            <a:ext cx="3974171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ângulo 6"/>
          <p:cNvSpPr/>
          <p:nvPr/>
        </p:nvSpPr>
        <p:spPr>
          <a:xfrm>
            <a:off x="5508104" y="1124744"/>
            <a:ext cx="3148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latin typeface="+mj-lt"/>
                <a:cs typeface="Arial" pitchFamily="34" charset="0"/>
              </a:rPr>
              <a:t>Séries Cartográficas</a:t>
            </a:r>
          </a:p>
          <a:p>
            <a:r>
              <a:rPr lang="pt-PT" dirty="0" smtClean="0">
                <a:latin typeface="+mj-lt"/>
                <a:cs typeface="Arial" pitchFamily="34" charset="0"/>
              </a:rPr>
              <a:t>Arrumação vertical</a:t>
            </a:r>
            <a:endParaRPr lang="pt-PT" dirty="0">
              <a:latin typeface="+mj-lt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51520" y="165557"/>
            <a:ext cx="8676456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PT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300" b="1" dirty="0" smtClean="0">
                <a:cs typeface="Arial" pitchFamily="34" charset="0"/>
              </a:rPr>
              <a:t>Organização física da coleção de documentos cartográficos até 1996</a:t>
            </a:r>
            <a:endParaRPr lang="pt-PT" sz="2300" dirty="0" smtClean="0"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971600" y="1628800"/>
            <a:ext cx="7332446" cy="465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ângulo 4"/>
          <p:cNvSpPr/>
          <p:nvPr/>
        </p:nvSpPr>
        <p:spPr>
          <a:xfrm>
            <a:off x="4788024" y="980728"/>
            <a:ext cx="4355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ea typeface="Calibri" pitchFamily="34" charset="0"/>
                <a:cs typeface="Arial" pitchFamily="34" charset="0"/>
              </a:rPr>
              <a:t>Mapas Parietais e mapas de grandes dimensões  acondicionados em rolos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1520" y="165557"/>
            <a:ext cx="8676456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PT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300" b="1" dirty="0" smtClean="0">
                <a:cs typeface="Arial" pitchFamily="34" charset="0"/>
              </a:rPr>
              <a:t>Organização física da coleção de documentos cartográficos até 1996</a:t>
            </a:r>
            <a:endParaRPr lang="pt-PT" sz="2300" dirty="0" smtClean="0"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97756" y="188640"/>
            <a:ext cx="6671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sz="24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Conservação das coleções cartográficas: 1996-2018</a:t>
            </a:r>
            <a:endParaRPr kumimoji="0" lang="pt-PT" sz="2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23528" y="580526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Oxidação das tintas e pigmentos (frente e verso)</a:t>
            </a:r>
            <a:endParaRPr lang="pt-PT" dirty="0"/>
          </a:p>
        </p:txBody>
      </p:sp>
      <p:pic>
        <p:nvPicPr>
          <p:cNvPr id="17" name="Imagem 16" descr="0 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3140968"/>
            <a:ext cx="4592059" cy="3444044"/>
          </a:xfrm>
          <a:prstGeom prst="rect">
            <a:avLst/>
          </a:prstGeom>
        </p:spPr>
      </p:pic>
      <p:pic>
        <p:nvPicPr>
          <p:cNvPr id="16" name="Imagem 15" descr="0 053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323529" y="836712"/>
            <a:ext cx="5184575" cy="3888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97756" y="188640"/>
            <a:ext cx="6671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sz="24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Arial" pitchFamily="34" charset="0"/>
              </a:rPr>
              <a:t>Conservação das coleções cartográficas: 1996-2018</a:t>
            </a:r>
            <a:endParaRPr kumimoji="0" lang="pt-PT" sz="2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10" name="Imagem 9" descr="00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7584" y="1052736"/>
            <a:ext cx="5184576" cy="4680520"/>
          </a:xfrm>
          <a:prstGeom prst="rect">
            <a:avLst/>
          </a:prstGeom>
        </p:spPr>
      </p:pic>
      <p:grpSp>
        <p:nvGrpSpPr>
          <p:cNvPr id="2" name="Grupo 14"/>
          <p:cNvGrpSpPr/>
          <p:nvPr/>
        </p:nvGrpSpPr>
        <p:grpSpPr>
          <a:xfrm>
            <a:off x="1907703" y="2852936"/>
            <a:ext cx="7056784" cy="3742675"/>
            <a:chOff x="2386043" y="2852936"/>
            <a:chExt cx="6552729" cy="3742675"/>
          </a:xfrm>
        </p:grpSpPr>
        <p:sp>
          <p:nvSpPr>
            <p:cNvPr id="11" name="Oval 10"/>
            <p:cNvSpPr/>
            <p:nvPr/>
          </p:nvSpPr>
          <p:spPr>
            <a:xfrm>
              <a:off x="2386043" y="2852936"/>
              <a:ext cx="864096" cy="792088"/>
            </a:xfrm>
            <a:prstGeom prst="ellipse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" name="Oval 12"/>
            <p:cNvSpPr/>
            <p:nvPr/>
          </p:nvSpPr>
          <p:spPr>
            <a:xfrm>
              <a:off x="3389012" y="4221088"/>
              <a:ext cx="864096" cy="792088"/>
            </a:xfrm>
            <a:prstGeom prst="ellipse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Rectângulo 13"/>
            <p:cNvSpPr/>
            <p:nvPr/>
          </p:nvSpPr>
          <p:spPr>
            <a:xfrm>
              <a:off x="3923929" y="5949280"/>
              <a:ext cx="501484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dirty="0" smtClean="0">
                  <a:cs typeface="Arial" pitchFamily="34" charset="0"/>
                </a:rPr>
                <a:t>Perfurações originadas pela fixação do documento com tachas metálicas</a:t>
              </a:r>
              <a:endParaRPr lang="pt-PT" dirty="0"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2706</TotalTime>
  <Words>562</Words>
  <Application>Microsoft Office PowerPoint</Application>
  <PresentationFormat>Apresentação no Ecrã (4:3)</PresentationFormat>
  <Paragraphs>129</Paragraphs>
  <Slides>34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34</vt:i4>
      </vt:variant>
    </vt:vector>
  </HeadingPairs>
  <TitlesOfParts>
    <vt:vector size="39" baseType="lpstr">
      <vt:lpstr>Arial</vt:lpstr>
      <vt:lpstr>Calibri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Novo espaço de depósito </vt:lpstr>
      <vt:lpstr>Novo espaço de depósito</vt:lpstr>
      <vt:lpstr>Novo espaço de depósito</vt:lpstr>
      <vt:lpstr>Novo espaço de depósito</vt:lpstr>
      <vt:lpstr>Novo espaço de depósito</vt:lpstr>
      <vt:lpstr>Novo espaço de depósito</vt:lpstr>
      <vt:lpstr>Apresentação do PowerPoint</vt:lpstr>
      <vt:lpstr>Apresentação do PowerPoint</vt:lpstr>
    </vt:vector>
  </TitlesOfParts>
  <Company>BN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mfeijao</dc:creator>
  <cp:lastModifiedBy>Isabel Cristina Leite de Sa</cp:lastModifiedBy>
  <cp:revision>221</cp:revision>
  <dcterms:created xsi:type="dcterms:W3CDTF">2018-07-04T15:49:03Z</dcterms:created>
  <dcterms:modified xsi:type="dcterms:W3CDTF">2018-11-21T19:49:11Z</dcterms:modified>
</cp:coreProperties>
</file>