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56" r:id="rId2"/>
    <p:sldId id="257" r:id="rId3"/>
    <p:sldId id="259" r:id="rId4"/>
    <p:sldId id="261" r:id="rId5"/>
    <p:sldId id="267" r:id="rId6"/>
    <p:sldId id="262" r:id="rId7"/>
    <p:sldId id="275" r:id="rId8"/>
    <p:sldId id="266" r:id="rId9"/>
    <p:sldId id="282" r:id="rId10"/>
    <p:sldId id="264" r:id="rId11"/>
    <p:sldId id="280" r:id="rId12"/>
    <p:sldId id="268" r:id="rId13"/>
    <p:sldId id="283" r:id="rId14"/>
    <p:sldId id="276" r:id="rId15"/>
    <p:sldId id="277" r:id="rId16"/>
    <p:sldId id="269" r:id="rId17"/>
    <p:sldId id="270" r:id="rId18"/>
    <p:sldId id="279" r:id="rId19"/>
    <p:sldId id="272" r:id="rId20"/>
    <p:sldId id="284" r:id="rId21"/>
    <p:sldId id="286" r:id="rId22"/>
    <p:sldId id="285" r:id="rId23"/>
  </p:sldIdLst>
  <p:sldSz cx="9144000" cy="6858000" type="screen4x3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B5366-A734-430F-B375-04A08F698B0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250C9-3F40-412C-AB9F-57CE75F6E57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534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11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3059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258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434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073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1282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698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917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9984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317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550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3338-FD86-4CC2-A1F2-678F24BA3FBC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318D-5B48-4D46-BD83-0B21D1D6272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845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kostadealhabaite.blogspot.com/2015/04/veja-o-porto-como-nunca-antes-o-viu.html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386807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Da Sustentabilidade das </a:t>
            </a:r>
            <a:r>
              <a:rPr lang="pt-PT" dirty="0" err="1" smtClean="0"/>
              <a:t>Cartotecas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sz="2200" dirty="0" smtClean="0"/>
              <a:t>Flash </a:t>
            </a:r>
            <a:r>
              <a:rPr lang="pt-PT" sz="2200" dirty="0" err="1" smtClean="0"/>
              <a:t>talk</a:t>
            </a:r>
            <a:r>
              <a:rPr lang="pt-PT" sz="2200" dirty="0" smtClean="0"/>
              <a:t> ( 7minutos/24 Slides)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Francisco Lage Calheiros</a:t>
            </a:r>
            <a:br>
              <a:rPr lang="pt-PT" dirty="0" smtClean="0"/>
            </a:br>
            <a:r>
              <a:rPr lang="pt-PT" dirty="0" smtClean="0"/>
              <a:t>Professor Visitante da FCUP</a:t>
            </a:r>
            <a:br>
              <a:rPr lang="pt-PT" dirty="0" smtClean="0"/>
            </a:br>
            <a:r>
              <a:rPr lang="pt-PT" dirty="0" smtClean="0"/>
              <a:t>Biblioteca</a:t>
            </a:r>
            <a:br>
              <a:rPr lang="pt-PT" dirty="0" smtClean="0"/>
            </a:br>
            <a:r>
              <a:rPr lang="pt-PT" dirty="0"/>
              <a:t>francisco.calheiros@fc.up.pt</a:t>
            </a:r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740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020" t="17579" r="28952" b="10967"/>
          <a:stretch/>
        </p:blipFill>
        <p:spPr>
          <a:xfrm>
            <a:off x="237754" y="476672"/>
            <a:ext cx="6926534" cy="5995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4288" y="1268760"/>
            <a:ext cx="1872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Cota Arca D’Água</a:t>
            </a:r>
            <a:r>
              <a:rPr lang="pt-PT" dirty="0" smtClean="0"/>
              <a:t>:</a:t>
            </a:r>
          </a:p>
          <a:p>
            <a:r>
              <a:rPr lang="pt-PT" dirty="0" smtClean="0"/>
              <a:t>113 </a:t>
            </a:r>
            <a:r>
              <a:rPr lang="pt-PT" dirty="0"/>
              <a:t>metros</a:t>
            </a:r>
          </a:p>
          <a:p>
            <a:r>
              <a:rPr lang="pt-PT" dirty="0"/>
              <a:t>Cota Burgães</a:t>
            </a:r>
            <a:r>
              <a:rPr lang="pt-PT" dirty="0" smtClean="0"/>
              <a:t>:</a:t>
            </a:r>
          </a:p>
          <a:p>
            <a:r>
              <a:rPr lang="pt-PT" dirty="0" smtClean="0"/>
              <a:t>106 metros</a:t>
            </a:r>
          </a:p>
          <a:p>
            <a:endParaRPr lang="pt-PT" dirty="0" smtClean="0"/>
          </a:p>
          <a:p>
            <a:r>
              <a:rPr lang="pt-PT" dirty="0" smtClean="0"/>
              <a:t>Comprimento: 2Km</a:t>
            </a:r>
          </a:p>
          <a:p>
            <a:endParaRPr lang="pt-PT" dirty="0"/>
          </a:p>
          <a:p>
            <a:r>
              <a:rPr lang="pt-PT" dirty="0" smtClean="0"/>
              <a:t>Declive: 7/2000=</a:t>
            </a:r>
          </a:p>
          <a:p>
            <a:r>
              <a:rPr lang="pt-PT" dirty="0" smtClean="0"/>
              <a:t>=0,35%</a:t>
            </a:r>
          </a:p>
          <a:p>
            <a:r>
              <a:rPr lang="pt-PT" dirty="0" smtClean="0"/>
              <a:t>(Roma 1%)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364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4925" t="33121" r="7266" b="11252"/>
          <a:stretch/>
        </p:blipFill>
        <p:spPr bwMode="auto">
          <a:xfrm>
            <a:off x="90487" y="1157922"/>
            <a:ext cx="8963025" cy="4542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87727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Projecto </a:t>
            </a:r>
            <a:r>
              <a:rPr lang="pt-PT" dirty="0"/>
              <a:t>da continuação da Rua 27 de </a:t>
            </a:r>
            <a:r>
              <a:rPr lang="pt-PT" dirty="0" smtClean="0"/>
              <a:t>Janeiro(actual Rua da Constituição), </a:t>
            </a:r>
            <a:r>
              <a:rPr lang="pt-PT" dirty="0"/>
              <a:t>para o lado do poente da Rua da </a:t>
            </a:r>
            <a:r>
              <a:rPr lang="pt-PT" dirty="0" smtClean="0"/>
              <a:t>Rainha      Documento/Processo</a:t>
            </a:r>
            <a:r>
              <a:rPr lang="pt-PT" dirty="0"/>
              <a:t>, 1843/10/11 – 1843/10/11</a:t>
            </a:r>
          </a:p>
        </p:txBody>
      </p:sp>
    </p:spTree>
    <p:extLst>
      <p:ext uri="{BB962C8B-B14F-4D97-AF65-F5344CB8AC3E}">
        <p14:creationId xmlns:p14="http://schemas.microsoft.com/office/powerpoint/2010/main" val="9071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Francisco\Construção_ RUA_ CONSTITUIÇÃ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584271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9552" y="5229200"/>
            <a:ext cx="8296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Planta que mostra o prolongamento da Rua da Constituição, desde a Rua da Rainha, até à nova Estrada do Matadouro […]</a:t>
            </a:r>
          </a:p>
          <a:p>
            <a:endParaRPr lang="pt-PT" dirty="0"/>
          </a:p>
          <a:p>
            <a:r>
              <a:rPr lang="pt-PT" dirty="0"/>
              <a:t>Documento/Processo, 1867/05/31 – 1867/08/29</a:t>
            </a:r>
          </a:p>
        </p:txBody>
      </p:sp>
    </p:spTree>
    <p:extLst>
      <p:ext uri="{BB962C8B-B14F-4D97-AF65-F5344CB8AC3E}">
        <p14:creationId xmlns:p14="http://schemas.microsoft.com/office/powerpoint/2010/main" val="27010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946" t="28245" r="5830" b="11702"/>
          <a:stretch/>
        </p:blipFill>
        <p:spPr bwMode="auto">
          <a:xfrm>
            <a:off x="436562" y="1123950"/>
            <a:ext cx="8270875" cy="4610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59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3.bp.blogspot.com/-Ve3loIxGV2I/WDxB9TBgacI/AAAAAAAAAe0/eAiyP53OmkYDBRbnSQNRzzeFcFJSFR8cwCLcB/s1600/image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272808" cy="505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594928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“…e choviam pedras”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1279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43410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6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rancisco\FOTOS\2018-11-02 2018 ate Out\2018 ate Out 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3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rancisco\FOTOS\2018-11-02 2018 ate Out\2018 ate Out 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9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2800" dirty="0"/>
              <a:t>Interligação de condutas de água entre Constituição e Serpa Pinto é realizada em período </a:t>
            </a:r>
            <a:r>
              <a:rPr lang="pt-PT" sz="2800" dirty="0" err="1"/>
              <a:t>noturno</a:t>
            </a:r>
            <a:r>
              <a:rPr lang="pt-PT" sz="2800" dirty="0"/>
              <a:t/>
            </a:r>
            <a:br>
              <a:rPr lang="pt-PT" sz="2800" dirty="0"/>
            </a:br>
            <a:r>
              <a:rPr lang="pt-PT" sz="2800" dirty="0"/>
              <a:t>21-05-2018 </a:t>
            </a:r>
            <a:r>
              <a:rPr lang="pt-PT" sz="2800" dirty="0" smtClean="0"/>
              <a:t>(Águas </a:t>
            </a:r>
            <a:r>
              <a:rPr lang="pt-PT" sz="2800" dirty="0"/>
              <a:t>do Porto) </a:t>
            </a:r>
          </a:p>
        </p:txBody>
      </p:sp>
      <p:pic>
        <p:nvPicPr>
          <p:cNvPr id="4" name="Content Placeholder 3" descr="C:\Users\Francisco\0000000TRABALHO\INVESTIGAÇÃO\000IBERCARTO\14448947_1113599858695215_9163474613180915468_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04" y="1600200"/>
            <a:ext cx="629699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02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rancisco\FOTOS\2018-11-02 2018 ate Out\2018 ate Out 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4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Resumo: Gosto de Cartas, </a:t>
            </a:r>
            <a:r>
              <a:rPr lang="pt-PT" dirty="0"/>
              <a:t>U</a:t>
            </a:r>
            <a:r>
              <a:rPr lang="pt-PT" dirty="0" smtClean="0"/>
              <a:t>so Cartas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PT" dirty="0" smtClean="0"/>
              <a:t> As cartas e os mapas conservam informação sobre os territórios (</a:t>
            </a:r>
            <a:r>
              <a:rPr lang="pt-PT" dirty="0" err="1" smtClean="0"/>
              <a:t>terre-histoire</a:t>
            </a:r>
            <a:r>
              <a:rPr lang="pt-PT" dirty="0" smtClean="0"/>
              <a:t>), são por isso datados. São inúmeras as aplicações. A primeira aplicação é a estética: São objectos que também podem ser apreciados porque são belos.</a:t>
            </a:r>
          </a:p>
          <a:p>
            <a:r>
              <a:rPr lang="pt-PT" dirty="0" smtClean="0"/>
              <a:t> Vamos usar o exemplo da água no Porto (ribeiras, chafarizes, poços, etc.) para ilustrar a necessidade de conservar as cartas históricas. E sobretudo a necessidade de as consultar quando das grandes obras de engenharia. Construíram-se muitas barragens no subsolo da cidade, e o “tampão criado pelo metro do Porto”, ficou muito caro [3]. Analisaremos com os mapas de projecto o cruzamento entre a Rua da Constituição (Este-Oeste) e o aqueduto subterrâneo entre o manancial de Paranhos e Carmo (Norte-Sul); ficam explicadas algumas das “surpresas” dos habitantes.</a:t>
            </a:r>
          </a:p>
          <a:p>
            <a:endParaRPr lang="pt-PT" dirty="0" smtClean="0"/>
          </a:p>
          <a:p>
            <a:r>
              <a:rPr lang="pt-PT" dirty="0" smtClean="0">
                <a:solidFill>
                  <a:srgbClr val="FF0000"/>
                </a:solidFill>
              </a:rPr>
              <a:t>Não se pode gostar e proteger o que não se conhece</a:t>
            </a:r>
            <a:r>
              <a:rPr lang="pt-PT" dirty="0" smtClean="0"/>
              <a:t>. Assim propomos actividades de divulgação com cartas desde a simples identificação de sítios e estruturas (a minha casa, o caminho para a escola, etc.), a actividades com régua (e talvez compasso) até actividades completamente digitais.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1402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236" y="1022172"/>
            <a:ext cx="83038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NOTAS PESSOAIS:</a:t>
            </a:r>
          </a:p>
          <a:p>
            <a:endParaRPr lang="pt-PT" dirty="0"/>
          </a:p>
          <a:p>
            <a:r>
              <a:rPr lang="pt-PT" dirty="0" smtClean="0"/>
              <a:t>1-Um autista filho de um colega desde muito novo relaxa com mapas de todos os tipos</a:t>
            </a:r>
          </a:p>
          <a:p>
            <a:endParaRPr lang="pt-PT" dirty="0"/>
          </a:p>
          <a:p>
            <a:r>
              <a:rPr lang="pt-PT" dirty="0" smtClean="0"/>
              <a:t>Em papel</a:t>
            </a:r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r>
              <a:rPr lang="pt-PT" dirty="0" smtClean="0"/>
              <a:t>2-As pessoas e os sítios</a:t>
            </a:r>
          </a:p>
          <a:p>
            <a:endParaRPr lang="pt-PT" dirty="0"/>
          </a:p>
          <a:p>
            <a:r>
              <a:rPr lang="pt-PT" smtClean="0"/>
              <a:t>3-A casa, a escola e o Liceu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606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556" y="140943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Carta</a:t>
            </a:r>
            <a:r>
              <a:rPr lang="pl-PL" dirty="0"/>
              <a:t> </a:t>
            </a:r>
            <a:r>
              <a:rPr lang="pl-PL" dirty="0" err="1"/>
              <a:t>Wi-fi</a:t>
            </a:r>
            <a:r>
              <a:rPr lang="pl-PL" dirty="0"/>
              <a:t> Porto</a:t>
            </a:r>
          </a:p>
          <a:p>
            <a:endParaRPr lang="pl-PL" dirty="0"/>
          </a:p>
          <a:p>
            <a:r>
              <a:rPr lang="pl-PL" dirty="0">
                <a:hlinkClick r:id="rId2"/>
              </a:rPr>
              <a:t>https://</a:t>
            </a:r>
            <a:r>
              <a:rPr lang="pl-PL" dirty="0" smtClean="0">
                <a:hlinkClick r:id="rId2"/>
              </a:rPr>
              <a:t>kostadealhabaite.blogspot.com/2015/04/veja-o-porto-como-nunca-antes-o-viu.html</a:t>
            </a:r>
            <a:endParaRPr lang="pt-PT" dirty="0" smtClean="0"/>
          </a:p>
          <a:p>
            <a:endParaRPr lang="pl-PL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47667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Motivação  para o uso de cartas: o jogo</a:t>
            </a:r>
          </a:p>
          <a:p>
            <a:endParaRPr lang="pt-PT" dirty="0"/>
          </a:p>
          <a:p>
            <a:r>
              <a:rPr lang="pt-PT" dirty="0" smtClean="0"/>
              <a:t>E meio caminho já está feito:</a:t>
            </a:r>
            <a:endParaRPr lang="pt-PT" dirty="0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1019" t="16561" r="-37" b="18896"/>
          <a:stretch/>
        </p:blipFill>
        <p:spPr bwMode="auto">
          <a:xfrm>
            <a:off x="1475656" y="3140968"/>
            <a:ext cx="5553075" cy="289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619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751344"/>
            <a:ext cx="82809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Alguma Bibliografia Consultada</a:t>
            </a:r>
          </a:p>
          <a:p>
            <a:r>
              <a:rPr lang="pt-PT" dirty="0"/>
              <a:t>[1]- </a:t>
            </a:r>
            <a:r>
              <a:rPr lang="pt-PT" dirty="0" err="1"/>
              <a:t>Marat</a:t>
            </a:r>
            <a:r>
              <a:rPr lang="pt-PT" dirty="0"/>
              <a:t>-Mendes, T., Mourão, J. &amp; d’Almeida, P.B., Access to </a:t>
            </a:r>
            <a:r>
              <a:rPr lang="pt-PT" dirty="0" err="1"/>
              <a:t>water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Lisbon</a:t>
            </a:r>
            <a:r>
              <a:rPr lang="pt-PT" dirty="0"/>
              <a:t> </a:t>
            </a:r>
            <a:r>
              <a:rPr lang="pt-PT" dirty="0" err="1"/>
              <a:t>region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1900, </a:t>
            </a:r>
            <a:r>
              <a:rPr lang="pt-PT" dirty="0" err="1"/>
              <a:t>Water</a:t>
            </a:r>
            <a:r>
              <a:rPr lang="pt-PT" dirty="0"/>
              <a:t> </a:t>
            </a:r>
            <a:r>
              <a:rPr lang="pt-PT" dirty="0" err="1"/>
              <a:t>History</a:t>
            </a:r>
            <a:r>
              <a:rPr lang="pt-PT" dirty="0"/>
              <a:t>, 2016, 8: 159.</a:t>
            </a:r>
          </a:p>
          <a:p>
            <a:r>
              <a:rPr lang="pt-PT" dirty="0"/>
              <a:t>[2]-Oliveira, Vitor, A evolução das formas urbanas de Lisboa e do Porto nos séculos XIX e XX </a:t>
            </a:r>
            <a:r>
              <a:rPr lang="pt-PT" dirty="0" err="1"/>
              <a:t>U.Porto</a:t>
            </a:r>
            <a:r>
              <a:rPr lang="pt-PT" dirty="0"/>
              <a:t> Edições, 2013.</a:t>
            </a:r>
          </a:p>
          <a:p>
            <a:r>
              <a:rPr lang="pt-PT" dirty="0"/>
              <a:t>[3]- Jornal Porto</a:t>
            </a:r>
            <a:r>
              <a:rPr lang="pt-PT" dirty="0" smtClean="0"/>
              <a:t>., Página </a:t>
            </a:r>
            <a:r>
              <a:rPr lang="pt-PT" dirty="0"/>
              <a:t>10, segunda resposta do director das Águas do Porto, Frederico Fernandes, Agosto 2018</a:t>
            </a:r>
          </a:p>
          <a:p>
            <a:r>
              <a:rPr lang="pt-PT" dirty="0"/>
              <a:t>[4]- Martins, A., Cartografia geotécnica subterrânea do maciço granítico de Arca D'Água (sector de Carvalhido–Burgães): implicações para o modelo </a:t>
            </a:r>
            <a:r>
              <a:rPr lang="pt-PT" dirty="0" err="1"/>
              <a:t>geomecânico</a:t>
            </a:r>
            <a:r>
              <a:rPr lang="pt-PT" dirty="0"/>
              <a:t> comportamental, Tese de Mestrado ISEP, 2011.</a:t>
            </a:r>
          </a:p>
          <a:p>
            <a:r>
              <a:rPr lang="pt-PT" dirty="0"/>
              <a:t>[5]- </a:t>
            </a:r>
            <a:r>
              <a:rPr lang="pt-PT" dirty="0" err="1"/>
              <a:t>Tempelhoff</a:t>
            </a:r>
            <a:r>
              <a:rPr lang="pt-PT" dirty="0"/>
              <a:t>, j. </a:t>
            </a:r>
            <a:r>
              <a:rPr lang="pt-PT" dirty="0" err="1"/>
              <a:t>et</a:t>
            </a:r>
            <a:r>
              <a:rPr lang="pt-PT" dirty="0"/>
              <a:t> </a:t>
            </a:r>
            <a:r>
              <a:rPr lang="pt-PT" dirty="0" err="1"/>
              <a:t>all</a:t>
            </a:r>
            <a:r>
              <a:rPr lang="pt-PT" dirty="0"/>
              <a:t>. ,</a:t>
            </a:r>
            <a:r>
              <a:rPr lang="pt-PT" dirty="0" err="1"/>
              <a:t>Where</a:t>
            </a:r>
            <a:r>
              <a:rPr lang="pt-PT" dirty="0"/>
              <a:t> </a:t>
            </a:r>
            <a:r>
              <a:rPr lang="pt-PT" dirty="0" err="1"/>
              <a:t>has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water</a:t>
            </a:r>
            <a:r>
              <a:rPr lang="pt-PT" dirty="0"/>
              <a:t> come </a:t>
            </a:r>
            <a:r>
              <a:rPr lang="pt-PT" dirty="0" err="1"/>
              <a:t>from</a:t>
            </a:r>
            <a:r>
              <a:rPr lang="pt-PT" dirty="0"/>
              <a:t>?, </a:t>
            </a:r>
            <a:r>
              <a:rPr lang="pt-PT" dirty="0" err="1"/>
              <a:t>Water</a:t>
            </a:r>
            <a:r>
              <a:rPr lang="pt-PT" dirty="0"/>
              <a:t> History,2009, pp 1–8.</a:t>
            </a:r>
          </a:p>
          <a:p>
            <a:r>
              <a:rPr lang="pt-PT" dirty="0"/>
              <a:t>[6]- </a:t>
            </a:r>
            <a:r>
              <a:rPr lang="pt-PT" dirty="0" err="1"/>
              <a:t>Turchin,P</a:t>
            </a:r>
            <a:r>
              <a:rPr lang="pt-PT" dirty="0"/>
              <a:t>., http://peterturchin.com/cliodynamics/</a:t>
            </a:r>
          </a:p>
        </p:txBody>
      </p:sp>
    </p:spTree>
    <p:extLst>
      <p:ext uri="{BB962C8B-B14F-4D97-AF65-F5344CB8AC3E}">
        <p14:creationId xmlns:p14="http://schemas.microsoft.com/office/powerpoint/2010/main" val="139030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Ribeiras e </a:t>
            </a:r>
            <a:r>
              <a:rPr lang="pt-PT" dirty="0"/>
              <a:t>A</a:t>
            </a:r>
            <a:r>
              <a:rPr lang="pt-PT" dirty="0" smtClean="0"/>
              <a:t>rcas d’Água</a:t>
            </a:r>
            <a:br>
              <a:rPr lang="pt-PT" dirty="0" smtClean="0"/>
            </a:br>
            <a:r>
              <a:rPr lang="pt-PT" sz="2000" dirty="0" smtClean="0"/>
              <a:t>Fonte Águas do Porto (acrescentado)</a:t>
            </a:r>
            <a:endParaRPr lang="pt-PT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2757" t="34660" r="11791" b="15276"/>
          <a:stretch/>
        </p:blipFill>
        <p:spPr bwMode="auto">
          <a:xfrm>
            <a:off x="1438839" y="1600200"/>
            <a:ext cx="6266322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5508104" y="4509120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Oval 5"/>
          <p:cNvSpPr/>
          <p:nvPr/>
        </p:nvSpPr>
        <p:spPr>
          <a:xfrm>
            <a:off x="4508562" y="3392996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1763688" y="630932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As linhas brancas são as fronteiras entre bacias-pontos altos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636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003822"/>
          </a:xfrm>
        </p:spPr>
        <p:txBody>
          <a:bodyPr>
            <a:normAutofit/>
          </a:bodyPr>
          <a:lstStyle/>
          <a:p>
            <a:r>
              <a:rPr lang="pt-PT" dirty="0" smtClean="0"/>
              <a:t>A Arca de Água do Campo 24 de Agosto</a:t>
            </a:r>
            <a:br>
              <a:rPr lang="pt-PT" dirty="0" smtClean="0"/>
            </a:br>
            <a:r>
              <a:rPr lang="pt-PT" dirty="0" smtClean="0"/>
              <a:t>Pesquisa histórica por</a:t>
            </a:r>
            <a:br>
              <a:rPr lang="pt-PT" dirty="0" smtClean="0"/>
            </a:br>
            <a:r>
              <a:rPr lang="pt-PT" dirty="0" smtClean="0"/>
              <a:t>Iva Teles Botelho</a:t>
            </a:r>
            <a:br>
              <a:rPr lang="pt-PT" dirty="0" smtClean="0"/>
            </a:b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2492896"/>
            <a:ext cx="3008313" cy="3600401"/>
          </a:xfrm>
        </p:spPr>
        <p:txBody>
          <a:bodyPr/>
          <a:lstStyle/>
          <a:p>
            <a:r>
              <a:rPr lang="pt-PT" dirty="0" smtClean="0"/>
              <a:t>Preço directo da “correcção”:</a:t>
            </a:r>
          </a:p>
          <a:p>
            <a:r>
              <a:rPr lang="pt-PT" dirty="0" smtClean="0"/>
              <a:t>10M€.</a:t>
            </a:r>
          </a:p>
          <a:p>
            <a:r>
              <a:rPr lang="pt-PT" dirty="0" smtClean="0"/>
              <a:t>A consulta de um mapa…</a:t>
            </a:r>
            <a:endParaRPr lang="pt-PT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22694" t="16047" r="24215" b="10783"/>
          <a:stretch/>
        </p:blipFill>
        <p:spPr bwMode="auto">
          <a:xfrm>
            <a:off x="3575050" y="381602"/>
            <a:ext cx="5111750" cy="5636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679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16217" r="1316" b="24452"/>
          <a:stretch/>
        </p:blipFill>
        <p:spPr bwMode="auto">
          <a:xfrm>
            <a:off x="1911985" y="2151697"/>
            <a:ext cx="5320030" cy="2554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508518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Filipe só Chegou em 1580!!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0665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3.bp.blogspot.com/-zdBltkP4lbk/WOpGnCYC-JI/AAAAAAAACKU/aIu5CyIuGJQiALZFhC2OlOGHBfexvWVpACLcB/s1600/i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28" y="980727"/>
            <a:ext cx="7243648" cy="4595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9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871980" y="940435"/>
            <a:ext cx="5400040" cy="497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" y="188640"/>
            <a:ext cx="3312369" cy="652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3"/>
          <a:srcRect l="17493" t="19321" r="8116" b="14225"/>
          <a:stretch/>
        </p:blipFill>
        <p:spPr bwMode="auto">
          <a:xfrm rot="16200000">
            <a:off x="2880302" y="944631"/>
            <a:ext cx="5542469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3928" y="5737957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Plano de abertura da nova estrada projectada desde a Ramada Alta até ao Matadouro </a:t>
            </a:r>
            <a:r>
              <a:rPr lang="pt-PT" sz="1600" dirty="0" smtClean="0"/>
              <a:t>Público</a:t>
            </a:r>
            <a:endParaRPr lang="pt-PT" sz="1600" dirty="0"/>
          </a:p>
          <a:p>
            <a:r>
              <a:rPr lang="pt-PT" sz="1600" dirty="0"/>
              <a:t>Documento/Processo, 1857/08/13 – 1857/08/21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98443" y="486916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Teve em conta o Aqueduto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252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4388" t="20668" r="25037" b="4593"/>
          <a:stretch/>
        </p:blipFill>
        <p:spPr bwMode="auto">
          <a:xfrm>
            <a:off x="2051720" y="323529"/>
            <a:ext cx="4176464" cy="5303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94928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Plano topográfico que compreende (...) todos os terrenos que medeiam entre os sítios das </a:t>
            </a:r>
            <a:r>
              <a:rPr lang="pt-PT" sz="1200" dirty="0" err="1"/>
              <a:t>àguas</a:t>
            </a:r>
            <a:r>
              <a:rPr lang="pt-PT" sz="1200" dirty="0"/>
              <a:t> Férreas, Carvalhido</a:t>
            </a:r>
            <a:r>
              <a:rPr lang="pt-PT" sz="1200" dirty="0" smtClean="0"/>
              <a:t>,</a:t>
            </a:r>
          </a:p>
          <a:p>
            <a:r>
              <a:rPr lang="pt-PT" sz="1200" dirty="0" smtClean="0"/>
              <a:t>Lugar </a:t>
            </a:r>
            <a:r>
              <a:rPr lang="pt-PT" sz="1200" dirty="0"/>
              <a:t>do Regado, Estrada de Braga, Sério, Rua da Rainha e Igreja de Nossa Senhora da Lapa</a:t>
            </a:r>
            <a:r>
              <a:rPr lang="pt-PT" sz="1200" dirty="0" smtClean="0"/>
              <a:t>(...)</a:t>
            </a:r>
            <a:endParaRPr lang="pt-PT" sz="1200" dirty="0"/>
          </a:p>
          <a:p>
            <a:r>
              <a:rPr lang="pt-PT" sz="1200" dirty="0"/>
              <a:t>Documento/Processo, 1839/08/10 – 1839/08/10</a:t>
            </a:r>
          </a:p>
          <a:p>
            <a:r>
              <a:rPr lang="pt-PT" sz="1200" dirty="0" smtClean="0"/>
              <a:t>Escala</a:t>
            </a:r>
            <a:r>
              <a:rPr lang="pt-PT" sz="1200" dirty="0"/>
              <a:t>: ca. 1:2600</a:t>
            </a:r>
          </a:p>
        </p:txBody>
      </p:sp>
    </p:spTree>
    <p:extLst>
      <p:ext uri="{BB962C8B-B14F-4D97-AF65-F5344CB8AC3E}">
        <p14:creationId xmlns:p14="http://schemas.microsoft.com/office/powerpoint/2010/main" val="31437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9280</TotalTime>
  <Words>643</Words>
  <Application>Microsoft Office PowerPoint</Application>
  <PresentationFormat>Apresentação no Ecrã (4:3)</PresentationFormat>
  <Paragraphs>59</Paragraphs>
  <Slides>22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Da Sustentabilidade das Cartotecas Flash talk ( 7minutos/24 Slides) Francisco Lage Calheiros Professor Visitante da FCUP Biblioteca francisco.calheiros@fc.up.pt </vt:lpstr>
      <vt:lpstr>Resumo: Gosto de Cartas, Uso Cartas</vt:lpstr>
      <vt:lpstr>Ribeiras e Arcas d’Água Fonte Águas do Porto (acrescentado)</vt:lpstr>
      <vt:lpstr>A Arca de Água do Campo 24 de Agosto Pesquisa histórica por Iva Teles Botelho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Interligação de condutas de água entre Constituição e Serpa Pinto é realizada em período noturno 21-05-2018 (Águas do Porto) 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Sustentabilidade das Cartotecas  Francisco Lage Calheiros Professor Visitante da FCUP Biblioteca francisco.calheiros@fc.up.pt</dc:title>
  <dc:creator>Francisco</dc:creator>
  <cp:lastModifiedBy>Isabel Cristina Leite de Sa</cp:lastModifiedBy>
  <cp:revision>44</cp:revision>
  <cp:lastPrinted>2018-11-07T19:23:12Z</cp:lastPrinted>
  <dcterms:created xsi:type="dcterms:W3CDTF">2018-11-01T20:16:00Z</dcterms:created>
  <dcterms:modified xsi:type="dcterms:W3CDTF">2018-11-21T19:30:56Z</dcterms:modified>
</cp:coreProperties>
</file>