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286" r:id="rId3"/>
    <p:sldId id="272" r:id="rId4"/>
    <p:sldId id="275" r:id="rId5"/>
    <p:sldId id="294" r:id="rId6"/>
    <p:sldId id="280" r:id="rId7"/>
    <p:sldId id="279" r:id="rId8"/>
    <p:sldId id="269" r:id="rId9"/>
    <p:sldId id="296" r:id="rId10"/>
    <p:sldId id="273" r:id="rId11"/>
    <p:sldId id="281" r:id="rId12"/>
    <p:sldId id="288" r:id="rId13"/>
    <p:sldId id="290" r:id="rId14"/>
    <p:sldId id="295" r:id="rId15"/>
    <p:sldId id="293" r:id="rId16"/>
    <p:sldId id="292" r:id="rId17"/>
    <p:sldId id="291" r:id="rId18"/>
  </p:sldIdLst>
  <p:sldSz cx="9144000" cy="6858000" type="screen4x3"/>
  <p:notesSz cx="6881813" cy="96615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BD67B-7C98-4B92-A56B-30A6B75A04FE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1114E-E36E-4C67-B602-E6EF4A072F6E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3E8D95C5-CAD9-4408-88FA-63825FC4E6F2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4CECA8D0-D988-4E44-95FE-AAF10E1471F6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Boa tarde,</a:t>
            </a:r>
            <a:r>
              <a:rPr lang="pt-PT" baseline="0" dirty="0" smtClean="0"/>
              <a:t> antes de mais queríamos agradecer o convite para estarmos presentes neste encontro IBERCARTO partilhando a nossa experiência de conservação e restauro em obras artísticas e documentais de cartografia. Enquanto atelier iremos apresentar algumas peças de clientes particulares e institucionais deste tipo de obras.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Dois leques de papel interessantes pela representação de dois portos comerciais. Nos casos que observamos</a:t>
            </a:r>
            <a:r>
              <a:rPr lang="pt-PT" baseline="0" dirty="0" smtClean="0"/>
              <a:t> ambas as folhas são em papel pintadas a têmpera. No primeiro caso o esqueleto é em marfim trabalhado e no segundo em madrepérola.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 equipa é composta</a:t>
            </a:r>
            <a:r>
              <a:rPr lang="pt-PT" baseline="0" dirty="0" smtClean="0"/>
              <a:t> por 4 conservadoras restauradoras especializadas em papel, pergaminho e livro que fundaram o atelier </a:t>
            </a:r>
            <a:r>
              <a:rPr lang="pt-PT" baseline="0" dirty="0" err="1" smtClean="0"/>
              <a:t>SalvArte</a:t>
            </a:r>
            <a:r>
              <a:rPr lang="pt-PT" baseline="0" dirty="0" smtClean="0"/>
              <a:t> em Lisboa no ano de 2006.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Entre as tipologias que têm surgido no atelier vamos apresentar</a:t>
            </a:r>
            <a:r>
              <a:rPr lang="pt-PT" baseline="0" dirty="0" smtClean="0"/>
              <a:t> vários casos tais como:</a:t>
            </a:r>
            <a:r>
              <a:rPr lang="pt-PT" dirty="0" smtClean="0"/>
              <a:t> de gravuras, …….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Neste</a:t>
            </a:r>
            <a:r>
              <a:rPr lang="pt-PT" baseline="0" dirty="0" smtClean="0"/>
              <a:t> slide podemos observar alguns exemplos de gravuras cartográficas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Podemos observar uma gravura</a:t>
            </a:r>
            <a:r>
              <a:rPr lang="pt-PT" baseline="0" dirty="0" smtClean="0"/>
              <a:t> com  uma vista do porto que tem a </a:t>
            </a:r>
            <a:r>
              <a:rPr lang="pt-PT" baseline="0" dirty="0" err="1" smtClean="0"/>
              <a:t>curiusidade</a:t>
            </a:r>
            <a:r>
              <a:rPr lang="pt-PT" baseline="0" dirty="0" smtClean="0"/>
              <a:t> de ser no Porto onde estamos reunidos hoje, que apresentava diversas manchas de oxidação  bem como vincos de dobragem. 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Apresentamos esta gravura que é uma vista de</a:t>
            </a:r>
            <a:r>
              <a:rPr lang="pt-PT" baseline="0" dirty="0" smtClean="0"/>
              <a:t> Roma do </a:t>
            </a:r>
            <a:r>
              <a:rPr lang="pt-PT" baseline="0" dirty="0" err="1" smtClean="0"/>
              <a:t>sec</a:t>
            </a:r>
            <a:r>
              <a:rPr lang="pt-PT" baseline="0" dirty="0" smtClean="0"/>
              <a:t>. XVIII que teve a </a:t>
            </a:r>
            <a:r>
              <a:rPr lang="pt-PT" dirty="0" smtClean="0"/>
              <a:t>particularidade de se tratar de um grande desafio em atelier. Por um lado se tratar de uma obra de grande dimensão de</a:t>
            </a:r>
            <a:r>
              <a:rPr lang="pt-PT" baseline="0" dirty="0" smtClean="0"/>
              <a:t> 2,70 x 1,10 m, por outro ser constituída por 10 folhas gravadas justapostas, bem como se encontrar muito oxidada e fragilizada.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CA8D0-D988-4E44-95FE-AAF10E1471F6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99305-2DAF-485C-95A5-41D02E39AACC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B4997-9D81-44A1-96F7-61391AA9C8F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Salvarte%20New%202017-07\Atelier\My%20Pictures\2018\GLOBO%20campilhos\MVI_3905.MOV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C:\Users\Salvarte\Pictures\Screenshots\Captura de Ecrã (4).png"/>
          <p:cNvPicPr>
            <a:picLocks noChangeAspect="1" noChangeArrowheads="1"/>
          </p:cNvPicPr>
          <p:nvPr/>
        </p:nvPicPr>
        <p:blipFill>
          <a:blip r:embed="rId3"/>
          <a:srcRect l="8854" t="22500" r="1041" b="19166"/>
          <a:stretch>
            <a:fillRect/>
          </a:stretch>
        </p:blipFill>
        <p:spPr bwMode="auto">
          <a:xfrm>
            <a:off x="0" y="285728"/>
            <a:ext cx="9144000" cy="3429024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1265" t="67223" r="32387" b="22095"/>
          <a:stretch>
            <a:fillRect/>
          </a:stretch>
        </p:blipFill>
        <p:spPr bwMode="auto">
          <a:xfrm>
            <a:off x="2928926" y="6040133"/>
            <a:ext cx="2714644" cy="49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AutoShape 4" descr="https://www.fc.up.pt/biblioteca/ibercarto/storage/img/fc-preto.svg"/>
          <p:cNvSpPr>
            <a:spLocks noChangeAspect="1" noChangeArrowheads="1"/>
          </p:cNvSpPr>
          <p:nvPr/>
        </p:nvSpPr>
        <p:spPr bwMode="auto">
          <a:xfrm>
            <a:off x="4200525" y="-1004888"/>
            <a:ext cx="2095500" cy="2095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9" name="Imagem 8" descr="Header Simpl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0504"/>
            <a:ext cx="9144000" cy="171451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643306" y="4714884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tx2"/>
                </a:solidFill>
              </a:rPr>
              <a:t>Cartografia</a:t>
            </a:r>
            <a:r>
              <a:rPr lang="pt-PT" sz="2000" dirty="0" smtClean="0">
                <a:solidFill>
                  <a:schemeClr val="tx2"/>
                </a:solidFill>
              </a:rPr>
              <a:t>: Conservação e Restauro em Atelier</a:t>
            </a:r>
            <a:endParaRPr lang="pt-PT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lvarte\Desktop\cartografia\DSCN3583.JPG"/>
          <p:cNvPicPr>
            <a:picLocks noChangeAspect="1" noChangeArrowheads="1"/>
          </p:cNvPicPr>
          <p:nvPr/>
        </p:nvPicPr>
        <p:blipFill>
          <a:blip r:embed="rId3" cstate="print"/>
          <a:srcRect l="6391" t="10501" r="9044" b="14315"/>
          <a:stretch>
            <a:fillRect/>
          </a:stretch>
        </p:blipFill>
        <p:spPr bwMode="auto">
          <a:xfrm>
            <a:off x="4536283" y="1571612"/>
            <a:ext cx="4607749" cy="3071834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5894" y="34933158"/>
            <a:ext cx="5429951" cy="407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m 11" descr="Header Simples.jpg"/>
          <p:cNvPicPr>
            <a:picLocks noChangeAspect="1"/>
          </p:cNvPicPr>
          <p:nvPr/>
        </p:nvPicPr>
        <p:blipFill>
          <a:blip r:embed="rId5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4" name="Rectângulo 13"/>
          <p:cNvSpPr/>
          <p:nvPr/>
        </p:nvSpPr>
        <p:spPr>
          <a:xfrm>
            <a:off x="1457873" y="214290"/>
            <a:ext cx="1014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Livro</a:t>
            </a:r>
            <a:endParaRPr lang="pt-PT" sz="3200" b="1" dirty="0">
              <a:solidFill>
                <a:schemeClr val="tx2"/>
              </a:solidFill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6" cstate="print"/>
          <a:srcRect l="6184" t="10679" r="11089" b="13624"/>
          <a:stretch>
            <a:fillRect/>
          </a:stretch>
        </p:blipFill>
        <p:spPr bwMode="auto">
          <a:xfrm>
            <a:off x="0" y="1571612"/>
            <a:ext cx="4429124" cy="30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ixaDeTexto 14"/>
          <p:cNvSpPr txBox="1"/>
          <p:nvPr/>
        </p:nvSpPr>
        <p:spPr>
          <a:xfrm>
            <a:off x="2571736" y="5000636"/>
            <a:ext cx="3942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Fotografia de antes e depois do tratamento 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5572140"/>
            <a:ext cx="8229600" cy="1143000"/>
          </a:xfrm>
        </p:spPr>
        <p:txBody>
          <a:bodyPr/>
          <a:lstStyle/>
          <a:p>
            <a:r>
              <a:rPr lang="pt-PT" dirty="0" smtClean="0"/>
              <a:t>tridimensional – Um Puzzle</a:t>
            </a:r>
            <a:endParaRPr lang="pt-PT" dirty="0"/>
          </a:p>
        </p:txBody>
      </p:sp>
      <p:pic>
        <p:nvPicPr>
          <p:cNvPr id="1026" name="Picture 2" descr="C:\Salvarte New 2017-07\Atelier\My Pictures\2016\caixa puzle\IMG_8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442"/>
          <a:stretch>
            <a:fillRect/>
          </a:stretch>
        </p:blipFill>
        <p:spPr bwMode="auto">
          <a:xfrm>
            <a:off x="4857753" y="785795"/>
            <a:ext cx="3571900" cy="2533134"/>
          </a:xfrm>
          <a:prstGeom prst="rect">
            <a:avLst/>
          </a:prstGeom>
          <a:noFill/>
        </p:spPr>
      </p:pic>
      <p:pic>
        <p:nvPicPr>
          <p:cNvPr id="1029" name="Picture 5" descr="C:\Salvarte New 2017-07\Atelier\My Pictures\2016\caixa puzle\20160421_145847.jpg"/>
          <p:cNvPicPr>
            <a:picLocks noChangeAspect="1" noChangeArrowheads="1"/>
          </p:cNvPicPr>
          <p:nvPr/>
        </p:nvPicPr>
        <p:blipFill>
          <a:blip r:embed="rId3" cstate="print"/>
          <a:srcRect r="5215"/>
          <a:stretch>
            <a:fillRect/>
          </a:stretch>
        </p:blipFill>
        <p:spPr bwMode="auto">
          <a:xfrm>
            <a:off x="3214678" y="3429000"/>
            <a:ext cx="2786082" cy="1948655"/>
          </a:xfrm>
          <a:prstGeom prst="rect">
            <a:avLst/>
          </a:prstGeom>
          <a:noFill/>
        </p:spPr>
      </p:pic>
      <p:pic>
        <p:nvPicPr>
          <p:cNvPr id="1031" name="Picture 7" descr="C:\Salvarte New 2017-07\Atelier\My Pictures\2016\caixa puzle\IMG_8353.JPG"/>
          <p:cNvPicPr>
            <a:picLocks noChangeAspect="1" noChangeArrowheads="1"/>
          </p:cNvPicPr>
          <p:nvPr/>
        </p:nvPicPr>
        <p:blipFill>
          <a:blip r:embed="rId4" cstate="print"/>
          <a:srcRect r="5714"/>
          <a:stretch>
            <a:fillRect/>
          </a:stretch>
        </p:blipFill>
        <p:spPr bwMode="auto">
          <a:xfrm>
            <a:off x="6215075" y="3429000"/>
            <a:ext cx="2214577" cy="1965506"/>
          </a:xfrm>
          <a:prstGeom prst="rect">
            <a:avLst/>
          </a:prstGeom>
          <a:noFill/>
        </p:spPr>
      </p:pic>
      <p:pic>
        <p:nvPicPr>
          <p:cNvPr id="10" name="Imagem 9" descr="Header Simples.jpg"/>
          <p:cNvPicPr>
            <a:picLocks noChangeAspect="1"/>
          </p:cNvPicPr>
          <p:nvPr/>
        </p:nvPicPr>
        <p:blipFill>
          <a:blip r:embed="rId5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2" name="Rectângulo 11"/>
          <p:cNvSpPr/>
          <p:nvPr/>
        </p:nvSpPr>
        <p:spPr>
          <a:xfrm>
            <a:off x="1457873" y="214290"/>
            <a:ext cx="2336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Jogo - Puzzle</a:t>
            </a:r>
            <a:endParaRPr lang="pt-PT" sz="3200" b="1" dirty="0">
              <a:solidFill>
                <a:schemeClr val="tx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t="7489" b="2825"/>
          <a:stretch>
            <a:fillRect/>
          </a:stretch>
        </p:blipFill>
        <p:spPr bwMode="auto">
          <a:xfrm>
            <a:off x="928662" y="785795"/>
            <a:ext cx="3786214" cy="254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C:\Salvarte New 2017-07\Atelier\My Pictures\2016\caixa puzle\IMG_8839.JPG"/>
          <p:cNvPicPr>
            <a:picLocks noChangeAspect="1" noChangeArrowheads="1"/>
          </p:cNvPicPr>
          <p:nvPr/>
        </p:nvPicPr>
        <p:blipFill>
          <a:blip r:embed="rId7" cstate="print"/>
          <a:srcRect r="5714"/>
          <a:stretch>
            <a:fillRect/>
          </a:stretch>
        </p:blipFill>
        <p:spPr bwMode="auto">
          <a:xfrm>
            <a:off x="928662" y="3429000"/>
            <a:ext cx="2214578" cy="1946144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2428860" y="5429264"/>
            <a:ext cx="4605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Puzzle tridimensional com representação de 6 mapas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Salvarte New 2017-07\Atelier\My Pictures\2016\10-2016\fim trat\fim tratamento (8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260" b="12241"/>
          <a:stretch>
            <a:fillRect/>
          </a:stretch>
        </p:blipFill>
        <p:spPr bwMode="auto">
          <a:xfrm>
            <a:off x="0" y="1512471"/>
            <a:ext cx="4357686" cy="2630909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 t="21108" b="4144"/>
          <a:stretch>
            <a:fillRect/>
          </a:stretch>
        </p:blipFill>
        <p:spPr bwMode="auto">
          <a:xfrm>
            <a:off x="4429124" y="1500173"/>
            <a:ext cx="4714876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285720" y="4357694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Leque chinês (</a:t>
            </a:r>
            <a:r>
              <a:rPr lang="pt-PT" sz="1600" dirty="0" err="1" smtClean="0">
                <a:solidFill>
                  <a:schemeClr val="tx2"/>
                </a:solidFill>
              </a:rPr>
              <a:t>C.a</a:t>
            </a:r>
            <a:r>
              <a:rPr lang="pt-PT" sz="1600" dirty="0" smtClean="0">
                <a:solidFill>
                  <a:schemeClr val="tx2"/>
                </a:solidFill>
              </a:rPr>
              <a:t>. 1850-1860), </a:t>
            </a:r>
          </a:p>
          <a:p>
            <a:r>
              <a:rPr lang="pt-PT" sz="1600" dirty="0" smtClean="0">
                <a:solidFill>
                  <a:schemeClr val="tx2"/>
                </a:solidFill>
              </a:rPr>
              <a:t>Vista  de Macau </a:t>
            </a:r>
            <a:endParaRPr lang="pt-PT" sz="1600" dirty="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572000" y="4286256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Leque chinês (</a:t>
            </a:r>
            <a:r>
              <a:rPr lang="pt-PT" sz="1600" dirty="0" err="1" smtClean="0">
                <a:solidFill>
                  <a:schemeClr val="tx2"/>
                </a:solidFill>
              </a:rPr>
              <a:t>C.a</a:t>
            </a:r>
            <a:r>
              <a:rPr lang="pt-PT" sz="1600" dirty="0" smtClean="0">
                <a:solidFill>
                  <a:schemeClr val="tx2"/>
                </a:solidFill>
              </a:rPr>
              <a:t>. 1848-1855),</a:t>
            </a:r>
          </a:p>
          <a:p>
            <a:r>
              <a:rPr lang="pt-PT" sz="1600" dirty="0" smtClean="0">
                <a:solidFill>
                  <a:schemeClr val="tx2"/>
                </a:solidFill>
              </a:rPr>
              <a:t>Vista de Cantão </a:t>
            </a:r>
            <a:endParaRPr lang="pt-PT" sz="1600" dirty="0">
              <a:solidFill>
                <a:schemeClr val="tx2"/>
              </a:solidFill>
            </a:endParaRPr>
          </a:p>
        </p:txBody>
      </p:sp>
      <p:pic>
        <p:nvPicPr>
          <p:cNvPr id="8" name="Imagem 7" descr="Header Simples.jpg"/>
          <p:cNvPicPr>
            <a:picLocks noChangeAspect="1"/>
          </p:cNvPicPr>
          <p:nvPr/>
        </p:nvPicPr>
        <p:blipFill>
          <a:blip r:embed="rId5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" name="Rectângulo 8"/>
          <p:cNvSpPr/>
          <p:nvPr/>
        </p:nvSpPr>
        <p:spPr>
          <a:xfrm>
            <a:off x="1457873" y="214290"/>
            <a:ext cx="3018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Leques Orientais</a:t>
            </a:r>
            <a:endParaRPr lang="pt-PT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00034" y="4286256"/>
            <a:ext cx="8301038" cy="357210"/>
          </a:xfrm>
        </p:spPr>
        <p:txBody>
          <a:bodyPr>
            <a:no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Biombos cartográficos “A rota marítima de </a:t>
            </a:r>
            <a:r>
              <a:rPr lang="pt-PT" sz="1600" dirty="0" err="1" smtClean="0">
                <a:solidFill>
                  <a:schemeClr val="tx2"/>
                </a:solidFill>
              </a:rPr>
              <a:t>Osaka</a:t>
            </a:r>
            <a:r>
              <a:rPr lang="pt-PT" sz="1600" dirty="0" smtClean="0">
                <a:solidFill>
                  <a:schemeClr val="tx2"/>
                </a:solidFill>
              </a:rPr>
              <a:t> para </a:t>
            </a:r>
            <a:r>
              <a:rPr lang="pt-PT" sz="1600" dirty="0" err="1" smtClean="0">
                <a:solidFill>
                  <a:schemeClr val="tx2"/>
                </a:solidFill>
              </a:rPr>
              <a:t>Nagasaki</a:t>
            </a:r>
            <a:r>
              <a:rPr lang="pt-PT" sz="1600" dirty="0" smtClean="0">
                <a:solidFill>
                  <a:schemeClr val="tx2"/>
                </a:solidFill>
              </a:rPr>
              <a:t>” , Japão, cerca de 1620</a:t>
            </a:r>
            <a:endParaRPr lang="pt-PT" sz="1600" dirty="0">
              <a:solidFill>
                <a:schemeClr val="tx2"/>
              </a:solidFill>
            </a:endParaRPr>
          </a:p>
        </p:txBody>
      </p:sp>
      <p:pic>
        <p:nvPicPr>
          <p:cNvPr id="8" name="Imagem 7" descr="Header Simples.jpg"/>
          <p:cNvPicPr>
            <a:picLocks noChangeAspect="1"/>
          </p:cNvPicPr>
          <p:nvPr/>
        </p:nvPicPr>
        <p:blipFill>
          <a:blip r:embed="rId3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" name="Rectângulo 8"/>
          <p:cNvSpPr/>
          <p:nvPr/>
        </p:nvSpPr>
        <p:spPr>
          <a:xfrm>
            <a:off x="1457873" y="214290"/>
            <a:ext cx="1511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Biombo</a:t>
            </a:r>
            <a:endParaRPr lang="pt-PT" sz="3200" b="1" dirty="0">
              <a:solidFill>
                <a:schemeClr val="tx2"/>
              </a:solidFill>
            </a:endParaRPr>
          </a:p>
        </p:txBody>
      </p:sp>
      <p:pic>
        <p:nvPicPr>
          <p:cNvPr id="11" name="Marcador de Posição de Conteúdo 10" descr="IMG_6628.JPG"/>
          <p:cNvPicPr>
            <a:picLocks noGrp="1" noChangeAspect="1"/>
          </p:cNvPicPr>
          <p:nvPr>
            <p:ph idx="1"/>
          </p:nvPr>
        </p:nvPicPr>
        <p:blipFill>
          <a:blip r:embed="rId4"/>
          <a:srcRect l="1464" t="24623" b="35917"/>
          <a:stretch>
            <a:fillRect/>
          </a:stretch>
        </p:blipFill>
        <p:spPr>
          <a:xfrm>
            <a:off x="263011" y="1500174"/>
            <a:ext cx="8562623" cy="2571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2844" y="5072074"/>
            <a:ext cx="8301038" cy="357210"/>
          </a:xfrm>
        </p:spPr>
        <p:txBody>
          <a:bodyPr>
            <a:no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Esquema representativo da rota marítima de </a:t>
            </a:r>
            <a:r>
              <a:rPr lang="pt-PT" sz="1600" dirty="0" err="1" smtClean="0">
                <a:solidFill>
                  <a:schemeClr val="tx2"/>
                </a:solidFill>
              </a:rPr>
              <a:t>Osaka</a:t>
            </a:r>
            <a:r>
              <a:rPr lang="pt-PT" sz="1600" dirty="0" smtClean="0">
                <a:solidFill>
                  <a:schemeClr val="tx2"/>
                </a:solidFill>
              </a:rPr>
              <a:t> para </a:t>
            </a:r>
            <a:r>
              <a:rPr lang="pt-PT" sz="1600" dirty="0" err="1" smtClean="0">
                <a:solidFill>
                  <a:schemeClr val="tx2"/>
                </a:solidFill>
              </a:rPr>
              <a:t>Nagasaki</a:t>
            </a:r>
            <a:r>
              <a:rPr lang="pt-PT" sz="1600" dirty="0" smtClean="0">
                <a:solidFill>
                  <a:schemeClr val="tx2"/>
                </a:solidFill>
              </a:rPr>
              <a:t>” , </a:t>
            </a:r>
            <a:endParaRPr lang="pt-PT" sz="1600" dirty="0">
              <a:solidFill>
                <a:schemeClr val="tx2"/>
              </a:solidFill>
            </a:endParaRPr>
          </a:p>
        </p:txBody>
      </p:sp>
      <p:pic>
        <p:nvPicPr>
          <p:cNvPr id="8" name="Imagem 7" descr="Header Simples.jpg"/>
          <p:cNvPicPr>
            <a:picLocks noChangeAspect="1"/>
          </p:cNvPicPr>
          <p:nvPr/>
        </p:nvPicPr>
        <p:blipFill>
          <a:blip r:embed="rId2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pSp>
        <p:nvGrpSpPr>
          <p:cNvPr id="13" name="Grupo 12"/>
          <p:cNvGrpSpPr/>
          <p:nvPr/>
        </p:nvGrpSpPr>
        <p:grpSpPr>
          <a:xfrm>
            <a:off x="642910" y="785794"/>
            <a:ext cx="7643866" cy="4071966"/>
            <a:chOff x="642910" y="928670"/>
            <a:chExt cx="7643866" cy="4071966"/>
          </a:xfrm>
        </p:grpSpPr>
        <p:pic>
          <p:nvPicPr>
            <p:cNvPr id="10" name="Imagem 9" descr="IMG_6627.JPG"/>
            <p:cNvPicPr>
              <a:picLocks noChangeAspect="1"/>
            </p:cNvPicPr>
            <p:nvPr/>
          </p:nvPicPr>
          <p:blipFill>
            <a:blip r:embed="rId3"/>
            <a:srcRect l="2344" t="23958" r="54687" b="16666"/>
            <a:stretch>
              <a:fillRect/>
            </a:stretch>
          </p:blipFill>
          <p:spPr>
            <a:xfrm>
              <a:off x="642910" y="928670"/>
              <a:ext cx="3929058" cy="4071966"/>
            </a:xfrm>
            <a:prstGeom prst="rect">
              <a:avLst/>
            </a:prstGeom>
          </p:spPr>
        </p:pic>
        <p:pic>
          <p:nvPicPr>
            <p:cNvPr id="11" name="Imagem 10" descr="IMG_6627.JPG"/>
            <p:cNvPicPr>
              <a:picLocks noChangeAspect="1"/>
            </p:cNvPicPr>
            <p:nvPr/>
          </p:nvPicPr>
          <p:blipFill>
            <a:blip r:embed="rId3"/>
            <a:srcRect l="53916" t="23008" r="4160" b="16875"/>
            <a:stretch>
              <a:fillRect/>
            </a:stretch>
          </p:blipFill>
          <p:spPr>
            <a:xfrm>
              <a:off x="4500562" y="928670"/>
              <a:ext cx="3786214" cy="40719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alvarte\Desktop\cartografia\42-2016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34" t="18283"/>
          <a:stretch>
            <a:fillRect/>
          </a:stretch>
        </p:blipFill>
        <p:spPr bwMode="auto">
          <a:xfrm rot="5400000">
            <a:off x="-684751" y="1601273"/>
            <a:ext cx="4727056" cy="3071802"/>
          </a:xfrm>
          <a:prstGeom prst="rect">
            <a:avLst/>
          </a:prstGeom>
          <a:noFill/>
        </p:spPr>
      </p:pic>
      <p:pic>
        <p:nvPicPr>
          <p:cNvPr id="3075" name="Picture 3" descr="C:\Salvarte New 2017-07\Atelier\My Pictures\2016\42-2016\IMG_9119.JPG"/>
          <p:cNvPicPr>
            <a:picLocks noChangeAspect="1" noChangeArrowheads="1"/>
          </p:cNvPicPr>
          <p:nvPr/>
        </p:nvPicPr>
        <p:blipFill>
          <a:blip r:embed="rId4" cstate="print"/>
          <a:srcRect r="2089" b="2842"/>
          <a:stretch>
            <a:fillRect/>
          </a:stretch>
        </p:blipFill>
        <p:spPr bwMode="auto">
          <a:xfrm>
            <a:off x="3286116" y="3157418"/>
            <a:ext cx="3071834" cy="2331136"/>
          </a:xfrm>
          <a:prstGeom prst="rect">
            <a:avLst/>
          </a:prstGeom>
          <a:noFill/>
        </p:spPr>
      </p:pic>
      <p:pic>
        <p:nvPicPr>
          <p:cNvPr id="3076" name="Picture 4" descr="C:\Salvarte New 2017-07\Atelier\My Pictures\2016\42-2016\IMG_9162.JPG"/>
          <p:cNvPicPr>
            <a:picLocks noChangeAspect="1" noChangeArrowheads="1"/>
          </p:cNvPicPr>
          <p:nvPr/>
        </p:nvPicPr>
        <p:blipFill>
          <a:blip r:embed="rId5" cstate="print"/>
          <a:srcRect l="24000"/>
          <a:stretch>
            <a:fillRect/>
          </a:stretch>
        </p:blipFill>
        <p:spPr bwMode="auto">
          <a:xfrm>
            <a:off x="6429388" y="3157418"/>
            <a:ext cx="2286016" cy="2326309"/>
          </a:xfrm>
          <a:prstGeom prst="rect">
            <a:avLst/>
          </a:prstGeom>
          <a:noFill/>
        </p:spPr>
      </p:pic>
      <p:pic>
        <p:nvPicPr>
          <p:cNvPr id="3077" name="Picture 5" descr="C:\Salvarte New 2017-07\Atelier\My Pictures\2016\42-2016\IMG_9185.JPG"/>
          <p:cNvPicPr>
            <a:picLocks noChangeAspect="1" noChangeArrowheads="1"/>
          </p:cNvPicPr>
          <p:nvPr/>
        </p:nvPicPr>
        <p:blipFill>
          <a:blip r:embed="rId6" cstate="print"/>
          <a:srcRect r="13641" b="3030"/>
          <a:stretch>
            <a:fillRect/>
          </a:stretch>
        </p:blipFill>
        <p:spPr bwMode="auto">
          <a:xfrm>
            <a:off x="6286512" y="785794"/>
            <a:ext cx="2460146" cy="2071702"/>
          </a:xfrm>
          <a:prstGeom prst="rect">
            <a:avLst/>
          </a:prstGeom>
          <a:noFill/>
        </p:spPr>
      </p:pic>
      <p:pic>
        <p:nvPicPr>
          <p:cNvPr id="3078" name="Picture 6" descr="C:\Salvarte New 2017-07\Atelier\My Pictures\2016\42-2016\IMG_9207.JPG"/>
          <p:cNvPicPr>
            <a:picLocks noChangeAspect="1" noChangeArrowheads="1"/>
          </p:cNvPicPr>
          <p:nvPr/>
        </p:nvPicPr>
        <p:blipFill>
          <a:blip r:embed="rId7" cstate="print"/>
          <a:srcRect r="1100"/>
          <a:stretch>
            <a:fillRect/>
          </a:stretch>
        </p:blipFill>
        <p:spPr bwMode="auto">
          <a:xfrm>
            <a:off x="3286116" y="747326"/>
            <a:ext cx="2857519" cy="2124340"/>
          </a:xfrm>
          <a:prstGeom prst="rect">
            <a:avLst/>
          </a:prstGeom>
          <a:noFill/>
        </p:spPr>
      </p:pic>
      <p:pic>
        <p:nvPicPr>
          <p:cNvPr id="10" name="Imagem 9" descr="Header Simples.jpg"/>
          <p:cNvPicPr>
            <a:picLocks noChangeAspect="1"/>
          </p:cNvPicPr>
          <p:nvPr/>
        </p:nvPicPr>
        <p:blipFill>
          <a:blip r:embed="rId8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1" name="Rectângulo 10"/>
          <p:cNvSpPr/>
          <p:nvPr/>
        </p:nvSpPr>
        <p:spPr>
          <a:xfrm>
            <a:off x="1457873" y="214290"/>
            <a:ext cx="1372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Globos</a:t>
            </a:r>
            <a:endParaRPr lang="pt-PT" sz="3200" b="1" dirty="0">
              <a:solidFill>
                <a:schemeClr val="tx2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428860" y="5500702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chemeClr val="tx2"/>
                </a:solidFill>
              </a:rPr>
              <a:t>Globo terrestre de mesa, Instituto Geográfico de Paris </a:t>
            </a:r>
            <a:endParaRPr lang="pt-PT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058" t="13399" r="4800"/>
          <a:stretch>
            <a:fillRect/>
          </a:stretch>
        </p:blipFill>
        <p:spPr bwMode="auto">
          <a:xfrm>
            <a:off x="142844" y="731674"/>
            <a:ext cx="2643206" cy="24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Salvarte New 2017-07\Atelier\My Pictures\2018\GLOBO\IMG_3888.JPG"/>
          <p:cNvPicPr>
            <a:picLocks noChangeAspect="1" noChangeArrowheads="1"/>
          </p:cNvPicPr>
          <p:nvPr/>
        </p:nvPicPr>
        <p:blipFill>
          <a:blip r:embed="rId3" cstate="print"/>
          <a:srcRect r="15686"/>
          <a:stretch>
            <a:fillRect/>
          </a:stretch>
        </p:blipFill>
        <p:spPr bwMode="auto">
          <a:xfrm>
            <a:off x="142843" y="3286124"/>
            <a:ext cx="2656601" cy="2428892"/>
          </a:xfrm>
          <a:prstGeom prst="rect">
            <a:avLst/>
          </a:prstGeom>
          <a:noFill/>
        </p:spPr>
      </p:pic>
      <p:pic>
        <p:nvPicPr>
          <p:cNvPr id="2053" name="Picture 5" descr="C:\Salvarte New 2017-07\Atelier\My Pictures\2018\GLOBO\IMG_4140.JPG"/>
          <p:cNvPicPr>
            <a:picLocks noChangeAspect="1" noChangeArrowheads="1"/>
          </p:cNvPicPr>
          <p:nvPr/>
        </p:nvPicPr>
        <p:blipFill>
          <a:blip r:embed="rId4" cstate="print"/>
          <a:srcRect l="7670" t="849" r="10997"/>
          <a:stretch>
            <a:fillRect/>
          </a:stretch>
        </p:blipFill>
        <p:spPr bwMode="auto">
          <a:xfrm rot="5400000">
            <a:off x="2899903" y="256706"/>
            <a:ext cx="2428892" cy="2201185"/>
          </a:xfrm>
          <a:prstGeom prst="rect">
            <a:avLst/>
          </a:prstGeom>
          <a:noFill/>
        </p:spPr>
      </p:pic>
      <p:pic>
        <p:nvPicPr>
          <p:cNvPr id="2054" name="Picture 6" descr="C:\Salvarte New 2017-07\Atelier\My Pictures\2018\GLOBO\IMG_4203.JPG"/>
          <p:cNvPicPr>
            <a:picLocks noChangeAspect="1" noChangeArrowheads="1"/>
          </p:cNvPicPr>
          <p:nvPr/>
        </p:nvPicPr>
        <p:blipFill>
          <a:blip r:embed="rId5" cstate="print"/>
          <a:srcRect l="10345" r="14650"/>
          <a:stretch>
            <a:fillRect/>
          </a:stretch>
        </p:blipFill>
        <p:spPr bwMode="auto">
          <a:xfrm rot="5400000">
            <a:off x="3000364" y="2643182"/>
            <a:ext cx="2214578" cy="2214578"/>
          </a:xfrm>
          <a:prstGeom prst="rect">
            <a:avLst/>
          </a:prstGeom>
          <a:noFill/>
        </p:spPr>
      </p:pic>
      <p:pic>
        <p:nvPicPr>
          <p:cNvPr id="2055" name="Picture 7" descr="C:\Salvarte New 2017-07\Atelier\My Pictures\2018\GLOBO\fim trat\IMG_5088.JPG"/>
          <p:cNvPicPr>
            <a:picLocks noChangeAspect="1" noChangeArrowheads="1"/>
          </p:cNvPicPr>
          <p:nvPr/>
        </p:nvPicPr>
        <p:blipFill>
          <a:blip r:embed="rId6" cstate="print"/>
          <a:srcRect r="6852" b="19443"/>
          <a:stretch>
            <a:fillRect/>
          </a:stretch>
        </p:blipFill>
        <p:spPr bwMode="auto">
          <a:xfrm rot="5400000">
            <a:off x="4382873" y="1121651"/>
            <a:ext cx="5572165" cy="3614567"/>
          </a:xfrm>
          <a:prstGeom prst="rect">
            <a:avLst/>
          </a:prstGeom>
          <a:noFill/>
        </p:spPr>
      </p:pic>
      <p:pic>
        <p:nvPicPr>
          <p:cNvPr id="12" name="Imagem 11" descr="Header Simples.jpg"/>
          <p:cNvPicPr>
            <a:picLocks noChangeAspect="1"/>
          </p:cNvPicPr>
          <p:nvPr/>
        </p:nvPicPr>
        <p:blipFill>
          <a:blip r:embed="rId7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3" name="Rectângulo 12"/>
          <p:cNvSpPr/>
          <p:nvPr/>
        </p:nvSpPr>
        <p:spPr>
          <a:xfrm>
            <a:off x="1457873" y="214290"/>
            <a:ext cx="1372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Globos</a:t>
            </a:r>
            <a:endParaRPr lang="pt-PT" sz="3200" b="1" dirty="0">
              <a:solidFill>
                <a:schemeClr val="tx2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57488" y="4857760"/>
            <a:ext cx="242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Globo celeste do séc. XVIII (1799)  do fabricante   John </a:t>
            </a:r>
            <a:r>
              <a:rPr lang="pt-PT" sz="1600" dirty="0" err="1" smtClean="0">
                <a:solidFill>
                  <a:schemeClr val="tx2"/>
                </a:solidFill>
              </a:rPr>
              <a:t>and</a:t>
            </a:r>
            <a:r>
              <a:rPr lang="pt-PT" sz="1600" dirty="0" smtClean="0">
                <a:solidFill>
                  <a:schemeClr val="tx2"/>
                </a:solidFill>
              </a:rPr>
              <a:t> William </a:t>
            </a:r>
            <a:r>
              <a:rPr lang="pt-PT" sz="1600" dirty="0" err="1" smtClean="0">
                <a:solidFill>
                  <a:schemeClr val="tx2"/>
                </a:solidFill>
              </a:rPr>
              <a:t>Cary</a:t>
            </a:r>
            <a:endParaRPr lang="pt-PT" sz="1600" dirty="0" smtClean="0">
              <a:solidFill>
                <a:schemeClr val="tx2"/>
              </a:solidFill>
            </a:endParaRPr>
          </a:p>
          <a:p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eader Simples.jpg"/>
          <p:cNvPicPr>
            <a:picLocks noChangeAspect="1"/>
          </p:cNvPicPr>
          <p:nvPr/>
        </p:nvPicPr>
        <p:blipFill>
          <a:blip r:embed="rId3"/>
          <a:srcRect t="12878" b="16294"/>
          <a:stretch>
            <a:fillRect/>
          </a:stretch>
        </p:blipFill>
        <p:spPr>
          <a:xfrm>
            <a:off x="0" y="357166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MVI_390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232" y="1857364"/>
            <a:ext cx="5262609" cy="3946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5000" t="14063" r="-1" b="624"/>
          <a:stretch>
            <a:fillRect/>
          </a:stretch>
        </p:blipFill>
        <p:spPr bwMode="auto">
          <a:xfrm>
            <a:off x="1500166" y="1571612"/>
            <a:ext cx="632422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8" descr="Header Simples.jpg"/>
          <p:cNvPicPr>
            <a:picLocks noChangeAspect="1"/>
          </p:cNvPicPr>
          <p:nvPr/>
        </p:nvPicPr>
        <p:blipFill>
          <a:blip r:embed="rId4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Rectângulo 4"/>
          <p:cNvSpPr/>
          <p:nvPr/>
        </p:nvSpPr>
        <p:spPr>
          <a:xfrm>
            <a:off x="1457873" y="214290"/>
            <a:ext cx="3186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A equipa </a:t>
            </a:r>
            <a:r>
              <a:rPr lang="pt-PT" sz="3200" b="1" dirty="0" err="1" smtClean="0">
                <a:solidFill>
                  <a:schemeClr val="tx2"/>
                </a:solidFill>
              </a:rPr>
              <a:t>SalvArte</a:t>
            </a:r>
            <a:endParaRPr lang="pt-PT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00100" y="1714488"/>
            <a:ext cx="2071702" cy="2571768"/>
          </a:xfrm>
        </p:spPr>
        <p:txBody>
          <a:bodyPr>
            <a:noAutofit/>
          </a:bodyPr>
          <a:lstStyle/>
          <a:p>
            <a:r>
              <a:rPr lang="pt-PT" sz="2400" dirty="0" smtClean="0">
                <a:solidFill>
                  <a:schemeClr val="tx2"/>
                </a:solidFill>
              </a:rPr>
              <a:t>Gravuras</a:t>
            </a:r>
          </a:p>
          <a:p>
            <a:r>
              <a:rPr lang="pt-PT" sz="2400" dirty="0" smtClean="0">
                <a:solidFill>
                  <a:schemeClr val="tx2"/>
                </a:solidFill>
              </a:rPr>
              <a:t>Mapas</a:t>
            </a:r>
          </a:p>
          <a:p>
            <a:r>
              <a:rPr lang="pt-PT" sz="2400" dirty="0" smtClean="0">
                <a:solidFill>
                  <a:schemeClr val="tx2"/>
                </a:solidFill>
              </a:rPr>
              <a:t>Livros</a:t>
            </a:r>
          </a:p>
          <a:p>
            <a:r>
              <a:rPr lang="pt-PT" sz="2400" dirty="0" smtClean="0">
                <a:solidFill>
                  <a:schemeClr val="tx2"/>
                </a:solidFill>
              </a:rPr>
              <a:t>Leques</a:t>
            </a:r>
          </a:p>
          <a:p>
            <a:r>
              <a:rPr lang="pt-PT" sz="2400" dirty="0" smtClean="0">
                <a:solidFill>
                  <a:schemeClr val="tx2"/>
                </a:solidFill>
              </a:rPr>
              <a:t>Biombos</a:t>
            </a:r>
          </a:p>
          <a:p>
            <a:r>
              <a:rPr lang="pt-PT" sz="2400" dirty="0" smtClean="0">
                <a:solidFill>
                  <a:schemeClr val="tx2"/>
                </a:solidFill>
              </a:rPr>
              <a:t>Globos</a:t>
            </a:r>
          </a:p>
        </p:txBody>
      </p:sp>
      <p:pic>
        <p:nvPicPr>
          <p:cNvPr id="5" name="Imagem 4" descr="_87A7726┬®ALIPIOPADILHA.jpg"/>
          <p:cNvPicPr>
            <a:picLocks noChangeAspect="1"/>
          </p:cNvPicPr>
          <p:nvPr/>
        </p:nvPicPr>
        <p:blipFill>
          <a:blip r:embed="rId3"/>
          <a:srcRect r="5660"/>
          <a:stretch>
            <a:fillRect/>
          </a:stretch>
        </p:blipFill>
        <p:spPr>
          <a:xfrm>
            <a:off x="3286116" y="1714488"/>
            <a:ext cx="5000660" cy="3533783"/>
          </a:xfrm>
          <a:prstGeom prst="rect">
            <a:avLst/>
          </a:prstGeom>
        </p:spPr>
      </p:pic>
      <p:pic>
        <p:nvPicPr>
          <p:cNvPr id="8" name="Imagem 7" descr="Header Simples.jpg"/>
          <p:cNvPicPr>
            <a:picLocks noChangeAspect="1"/>
          </p:cNvPicPr>
          <p:nvPr/>
        </p:nvPicPr>
        <p:blipFill>
          <a:blip r:embed="rId4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" name="Rectângulo 8"/>
          <p:cNvSpPr/>
          <p:nvPr/>
        </p:nvSpPr>
        <p:spPr>
          <a:xfrm>
            <a:off x="1457873" y="214290"/>
            <a:ext cx="1912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Tipologias</a:t>
            </a:r>
            <a:endParaRPr lang="pt-PT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Salvarte\Desktop\cartografia\28-2013 (2).jpg"/>
          <p:cNvPicPr>
            <a:picLocks noChangeAspect="1" noChangeArrowheads="1"/>
          </p:cNvPicPr>
          <p:nvPr/>
        </p:nvPicPr>
        <p:blipFill>
          <a:blip r:embed="rId3" cstate="print"/>
          <a:srcRect l="6079" t="2721" r="2041"/>
          <a:stretch>
            <a:fillRect/>
          </a:stretch>
        </p:blipFill>
        <p:spPr bwMode="auto">
          <a:xfrm>
            <a:off x="5286380" y="3000372"/>
            <a:ext cx="3214710" cy="2552551"/>
          </a:xfrm>
          <a:prstGeom prst="rect">
            <a:avLst/>
          </a:prstGeom>
          <a:noFill/>
        </p:spPr>
      </p:pic>
      <p:pic>
        <p:nvPicPr>
          <p:cNvPr id="20484" name="Picture 4" descr="C:\Users\Salvarte\Desktop\cartografia\IMG_5907.JPG"/>
          <p:cNvPicPr>
            <a:picLocks noChangeAspect="1" noChangeArrowheads="1"/>
          </p:cNvPicPr>
          <p:nvPr/>
        </p:nvPicPr>
        <p:blipFill>
          <a:blip r:embed="rId4" cstate="print"/>
          <a:srcRect l="20408" t="10885" r="36735" b="7479"/>
          <a:stretch>
            <a:fillRect/>
          </a:stretch>
        </p:blipFill>
        <p:spPr bwMode="auto">
          <a:xfrm>
            <a:off x="785786" y="1428736"/>
            <a:ext cx="1835957" cy="2622795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-10000"/>
          </a:blip>
          <a:srcRect l="2274" t="3845" r="917" b="4608"/>
          <a:stretch>
            <a:fillRect/>
          </a:stretch>
        </p:blipFill>
        <p:spPr bwMode="auto">
          <a:xfrm rot="5400000">
            <a:off x="5611546" y="-39437"/>
            <a:ext cx="249294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10" descr="IMG_6204.JPG"/>
          <p:cNvPicPr>
            <a:picLocks noChangeAspect="1"/>
          </p:cNvPicPr>
          <p:nvPr/>
        </p:nvPicPr>
        <p:blipFill>
          <a:blip r:embed="rId6" cstate="print"/>
          <a:srcRect l="19286" r="29285" b="5713"/>
          <a:stretch>
            <a:fillRect/>
          </a:stretch>
        </p:blipFill>
        <p:spPr>
          <a:xfrm>
            <a:off x="2928926" y="1428736"/>
            <a:ext cx="1922331" cy="2643206"/>
          </a:xfrm>
          <a:prstGeom prst="rect">
            <a:avLst/>
          </a:prstGeom>
        </p:spPr>
      </p:pic>
      <p:pic>
        <p:nvPicPr>
          <p:cNvPr id="7" name="Imagem 6" descr="Header Simples.jpg"/>
          <p:cNvPicPr>
            <a:picLocks noChangeAspect="1"/>
          </p:cNvPicPr>
          <p:nvPr/>
        </p:nvPicPr>
        <p:blipFill>
          <a:blip r:embed="rId7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Rectângulo 7"/>
          <p:cNvSpPr/>
          <p:nvPr/>
        </p:nvSpPr>
        <p:spPr>
          <a:xfrm>
            <a:off x="1457873" y="214290"/>
            <a:ext cx="153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Gravura</a:t>
            </a:r>
            <a:endParaRPr lang="pt-PT" sz="3200" b="1" dirty="0">
              <a:solidFill>
                <a:schemeClr val="tx2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28662" y="4572008"/>
            <a:ext cx="3475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Gravuras antes e depois do tratamento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eader Simples.jpg"/>
          <p:cNvPicPr>
            <a:picLocks noChangeAspect="1"/>
          </p:cNvPicPr>
          <p:nvPr/>
        </p:nvPicPr>
        <p:blipFill>
          <a:blip r:embed="rId3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Rectângulo 7"/>
          <p:cNvSpPr/>
          <p:nvPr/>
        </p:nvSpPr>
        <p:spPr>
          <a:xfrm>
            <a:off x="1457873" y="214290"/>
            <a:ext cx="153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Gravura</a:t>
            </a:r>
            <a:endParaRPr lang="pt-PT" sz="3200" b="1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1" y="1428736"/>
            <a:ext cx="40957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1142976" y="4929198"/>
            <a:ext cx="664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Gravura representando uma vista do Porto, antes e depois do tratamento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5000" b="7018"/>
          <a:stretch>
            <a:fillRect/>
          </a:stretch>
        </p:blipFill>
        <p:spPr bwMode="auto">
          <a:xfrm>
            <a:off x="3571868" y="2786058"/>
            <a:ext cx="30731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6" descr="IMG_4834.JPG"/>
          <p:cNvPicPr>
            <a:picLocks noChangeAspect="1"/>
          </p:cNvPicPr>
          <p:nvPr/>
        </p:nvPicPr>
        <p:blipFill>
          <a:blip r:embed="rId4" cstate="print"/>
          <a:srcRect l="22264" t="6205"/>
          <a:stretch>
            <a:fillRect/>
          </a:stretch>
        </p:blipFill>
        <p:spPr>
          <a:xfrm>
            <a:off x="357158" y="2786058"/>
            <a:ext cx="3143272" cy="2844453"/>
          </a:xfrm>
          <a:prstGeom prst="rect">
            <a:avLst/>
          </a:prstGeom>
        </p:spPr>
      </p:pic>
      <p:pic>
        <p:nvPicPr>
          <p:cNvPr id="9" name="Imagem 8" descr="IMG_5029.JPG"/>
          <p:cNvPicPr>
            <a:picLocks noChangeAspect="1"/>
          </p:cNvPicPr>
          <p:nvPr/>
        </p:nvPicPr>
        <p:blipFill>
          <a:blip r:embed="rId5"/>
          <a:srcRect t="56250" b="20833"/>
          <a:stretch>
            <a:fillRect/>
          </a:stretch>
        </p:blipFill>
        <p:spPr>
          <a:xfrm>
            <a:off x="0" y="1142984"/>
            <a:ext cx="9144000" cy="1571636"/>
          </a:xfrm>
          <a:prstGeom prst="rect">
            <a:avLst/>
          </a:prstGeom>
        </p:spPr>
      </p:pic>
      <p:pic>
        <p:nvPicPr>
          <p:cNvPr id="6" name="Imagem 5" descr="Header Simples.jpg"/>
          <p:cNvPicPr>
            <a:picLocks noChangeAspect="1"/>
          </p:cNvPicPr>
          <p:nvPr/>
        </p:nvPicPr>
        <p:blipFill>
          <a:blip r:embed="rId6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0" name="CaixaDeTexto 9"/>
          <p:cNvSpPr txBox="1"/>
          <p:nvPr/>
        </p:nvSpPr>
        <p:spPr>
          <a:xfrm>
            <a:off x="6858016" y="3214686"/>
            <a:ext cx="1834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Gravura de grandes dimensões do século XVIII (1765) vista de Roma.</a:t>
            </a:r>
            <a:endParaRPr lang="pt-PT" sz="1600" dirty="0">
              <a:solidFill>
                <a:schemeClr val="tx2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1457873" y="214290"/>
            <a:ext cx="153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Gravura</a:t>
            </a:r>
            <a:endParaRPr lang="pt-PT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82" t="5882" r="4231" b="3852"/>
          <a:stretch>
            <a:fillRect/>
          </a:stretch>
        </p:blipFill>
        <p:spPr bwMode="auto">
          <a:xfrm rot="16200000">
            <a:off x="-428660" y="1428738"/>
            <a:ext cx="471490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 l="4649" t="7438" r="4239" b="5022"/>
          <a:stretch>
            <a:fillRect/>
          </a:stretch>
        </p:blipFill>
        <p:spPr bwMode="auto">
          <a:xfrm rot="16200000">
            <a:off x="3052173" y="1448365"/>
            <a:ext cx="4742612" cy="341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 descr="Header Simples.jpg"/>
          <p:cNvPicPr>
            <a:picLocks noChangeAspect="1"/>
          </p:cNvPicPr>
          <p:nvPr/>
        </p:nvPicPr>
        <p:blipFill>
          <a:blip r:embed="rId5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CaixaDeTexto 7"/>
          <p:cNvSpPr txBox="1"/>
          <p:nvPr/>
        </p:nvSpPr>
        <p:spPr>
          <a:xfrm>
            <a:off x="7143768" y="4929198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Carta de Portugal</a:t>
            </a:r>
          </a:p>
          <a:p>
            <a:r>
              <a:rPr lang="pt-PT" sz="1600" dirty="0" smtClean="0">
                <a:solidFill>
                  <a:schemeClr val="tx2"/>
                </a:solidFill>
              </a:rPr>
              <a:t> 1893</a:t>
            </a:r>
            <a:endParaRPr lang="pt-PT" sz="1600" dirty="0">
              <a:solidFill>
                <a:schemeClr val="tx2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1457873" y="214290"/>
            <a:ext cx="1167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Mapa</a:t>
            </a:r>
            <a:endParaRPr lang="pt-PT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alvarte\Desktop\cartografia\IMG_3944.JPG"/>
          <p:cNvPicPr>
            <a:picLocks noChangeAspect="1" noChangeArrowheads="1"/>
          </p:cNvPicPr>
          <p:nvPr/>
        </p:nvPicPr>
        <p:blipFill>
          <a:blip r:embed="rId2" cstate="print"/>
          <a:srcRect l="6473" t="11358" r="4890" b="3940"/>
          <a:stretch>
            <a:fillRect/>
          </a:stretch>
        </p:blipFill>
        <p:spPr bwMode="auto">
          <a:xfrm rot="5400000">
            <a:off x="-220993" y="1578259"/>
            <a:ext cx="4585325" cy="3286148"/>
          </a:xfrm>
          <a:prstGeom prst="rect">
            <a:avLst/>
          </a:prstGeom>
          <a:noFill/>
        </p:spPr>
      </p:pic>
      <p:pic>
        <p:nvPicPr>
          <p:cNvPr id="5" name="Picture 5" descr="C:\Users\Salvarte\Desktop\cartografia\IMG_4184.JPG"/>
          <p:cNvPicPr>
            <a:picLocks noChangeAspect="1" noChangeArrowheads="1"/>
          </p:cNvPicPr>
          <p:nvPr/>
        </p:nvPicPr>
        <p:blipFill>
          <a:blip r:embed="rId3" cstate="print"/>
          <a:srcRect t="4172"/>
          <a:stretch>
            <a:fillRect/>
          </a:stretch>
        </p:blipFill>
        <p:spPr bwMode="auto">
          <a:xfrm rot="5400000">
            <a:off x="3143240" y="1571611"/>
            <a:ext cx="4572031" cy="3286148"/>
          </a:xfrm>
          <a:prstGeom prst="rect">
            <a:avLst/>
          </a:prstGeom>
          <a:noFill/>
        </p:spPr>
      </p:pic>
      <p:pic>
        <p:nvPicPr>
          <p:cNvPr id="6" name="Imagem 5" descr="Header Simples.jpg"/>
          <p:cNvPicPr>
            <a:picLocks noChangeAspect="1"/>
          </p:cNvPicPr>
          <p:nvPr/>
        </p:nvPicPr>
        <p:blipFill>
          <a:blip r:embed="rId4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0" name="Rectângulo 9"/>
          <p:cNvSpPr/>
          <p:nvPr/>
        </p:nvSpPr>
        <p:spPr>
          <a:xfrm>
            <a:off x="1457873" y="214290"/>
            <a:ext cx="1167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Mapa</a:t>
            </a:r>
            <a:endParaRPr lang="pt-PT" sz="3200" b="1" dirty="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43768" y="4643446"/>
            <a:ext cx="144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Mapa escolar  de Portugal Continental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75894" y="34933158"/>
            <a:ext cx="5429951" cy="407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A imagem pode conter: comida e ar livre"/>
          <p:cNvPicPr>
            <a:picLocks noChangeAspect="1" noChangeArrowheads="1"/>
          </p:cNvPicPr>
          <p:nvPr/>
        </p:nvPicPr>
        <p:blipFill>
          <a:blip r:embed="rId4" cstate="print"/>
          <a:srcRect l="5769"/>
          <a:stretch>
            <a:fillRect/>
          </a:stretch>
        </p:blipFill>
        <p:spPr bwMode="auto">
          <a:xfrm>
            <a:off x="5286380" y="2928934"/>
            <a:ext cx="3500461" cy="2786082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/>
          <a:srcRect l="14391" t="12500"/>
          <a:stretch>
            <a:fillRect/>
          </a:stretch>
        </p:blipFill>
        <p:spPr bwMode="auto">
          <a:xfrm>
            <a:off x="5286380" y="142852"/>
            <a:ext cx="35412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m 11" descr="Header Simples.jpg"/>
          <p:cNvPicPr>
            <a:picLocks noChangeAspect="1"/>
          </p:cNvPicPr>
          <p:nvPr/>
        </p:nvPicPr>
        <p:blipFill>
          <a:blip r:embed="rId6"/>
          <a:srcRect t="12878" b="16294"/>
          <a:stretch>
            <a:fillRect/>
          </a:stretch>
        </p:blipFill>
        <p:spPr>
          <a:xfrm>
            <a:off x="0" y="5857892"/>
            <a:ext cx="9144000" cy="7858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4" name="Rectângulo 13"/>
          <p:cNvSpPr/>
          <p:nvPr/>
        </p:nvSpPr>
        <p:spPr>
          <a:xfrm>
            <a:off x="1457873" y="214290"/>
            <a:ext cx="1014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t-PT" sz="3200" b="1" dirty="0" smtClean="0">
                <a:solidFill>
                  <a:schemeClr val="tx2"/>
                </a:solidFill>
              </a:rPr>
              <a:t>Livro</a:t>
            </a:r>
            <a:endParaRPr lang="pt-PT" sz="3200" b="1" dirty="0">
              <a:solidFill>
                <a:schemeClr val="tx2"/>
              </a:solidFill>
            </a:endParaRPr>
          </a:p>
        </p:txBody>
      </p:sp>
      <p:pic>
        <p:nvPicPr>
          <p:cNvPr id="16" name="Picture 3" descr="C:\Users\Salvarte\Desktop\cartografia\DSCN9493.JPG"/>
          <p:cNvPicPr>
            <a:picLocks noChangeAspect="1" noChangeArrowheads="1"/>
          </p:cNvPicPr>
          <p:nvPr/>
        </p:nvPicPr>
        <p:blipFill>
          <a:blip r:embed="rId7" cstate="print"/>
          <a:srcRect l="8521" t="14450" r="9463" b="8490"/>
          <a:stretch>
            <a:fillRect/>
          </a:stretch>
        </p:blipFill>
        <p:spPr bwMode="auto">
          <a:xfrm>
            <a:off x="124408" y="857232"/>
            <a:ext cx="5069794" cy="357190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571472" y="5000636"/>
            <a:ext cx="4192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tx2"/>
                </a:solidFill>
              </a:rPr>
              <a:t>Livro Cartográfico, As Rotas de D. João de Castro</a:t>
            </a:r>
            <a:endParaRPr lang="pt-PT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</TotalTime>
  <Words>428</Words>
  <Application>Microsoft Office PowerPoint</Application>
  <PresentationFormat>Apresentação no Ecrã (4:3)</PresentationFormat>
  <Paragraphs>58</Paragraphs>
  <Slides>17</Slides>
  <Notes>12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tridimensional – Um Puzzle</vt:lpstr>
      <vt:lpstr>Apresentação do PowerPoint</vt:lpstr>
      <vt:lpstr>Biombos cartográficos “A rota marítima de Osaka para Nagasaki” , Japão, cerca de 1620</vt:lpstr>
      <vt:lpstr>Esquema representativo da rota marítima de Osaka para Nagasaki” , 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Cartografia</dc:title>
  <dc:creator>HP</dc:creator>
  <cp:lastModifiedBy>Isabel Cristina Leite de Sa</cp:lastModifiedBy>
  <cp:revision>221</cp:revision>
  <dcterms:created xsi:type="dcterms:W3CDTF">2018-11-07T09:56:41Z</dcterms:created>
  <dcterms:modified xsi:type="dcterms:W3CDTF">2018-11-21T19:42:57Z</dcterms:modified>
</cp:coreProperties>
</file>